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3" r:id="rId2"/>
  </p:sldMasterIdLst>
  <p:notesMasterIdLst>
    <p:notesMasterId r:id="rId11"/>
  </p:notesMasterIdLst>
  <p:handoutMasterIdLst>
    <p:handoutMasterId r:id="rId12"/>
  </p:handoutMasterIdLst>
  <p:sldIdLst>
    <p:sldId id="276" r:id="rId3"/>
    <p:sldId id="284" r:id="rId4"/>
    <p:sldId id="395" r:id="rId5"/>
    <p:sldId id="403" r:id="rId6"/>
    <p:sldId id="401" r:id="rId7"/>
    <p:sldId id="402" r:id="rId8"/>
    <p:sldId id="404" r:id="rId9"/>
    <p:sldId id="405" r:id="rId10"/>
  </p:sldIdLst>
  <p:sldSz cx="15106650" cy="8494713"/>
  <p:notesSz cx="6858000" cy="9945688"/>
  <p:defaultTextStyle>
    <a:defPPr>
      <a:defRPr lang="de-DE"/>
    </a:defPPr>
    <a:lvl1pPr marL="0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4324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48649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2973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697297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71621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45946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20270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394594" algn="l" defTabSz="6743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877D17E-97D0-49E2-8EB9-E01F27576945}">
          <p14:sldIdLst>
            <p14:sldId id="276"/>
            <p14:sldId id="284"/>
            <p14:sldId id="395"/>
            <p14:sldId id="403"/>
            <p14:sldId id="401"/>
            <p14:sldId id="402"/>
            <p14:sldId id="404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23">
          <p15:clr>
            <a:srgbClr val="A4A3A4"/>
          </p15:clr>
        </p15:guide>
        <p15:guide id="2" orient="horz" pos="875">
          <p15:clr>
            <a:srgbClr val="A4A3A4"/>
          </p15:clr>
        </p15:guide>
        <p15:guide id="3" orient="horz" pos="3767">
          <p15:clr>
            <a:srgbClr val="A4A3A4"/>
          </p15:clr>
        </p15:guide>
        <p15:guide id="4" orient="horz" pos="4200">
          <p15:clr>
            <a:srgbClr val="A4A3A4"/>
          </p15:clr>
        </p15:guide>
        <p15:guide id="5" orient="horz" pos="3248">
          <p15:clr>
            <a:srgbClr val="A4A3A4"/>
          </p15:clr>
        </p15:guide>
        <p15:guide id="6" orient="horz" pos="1896">
          <p15:clr>
            <a:srgbClr val="A4A3A4"/>
          </p15:clr>
        </p15:guide>
        <p15:guide id="7" pos="7686">
          <p15:clr>
            <a:srgbClr val="A4A3A4"/>
          </p15:clr>
        </p15:guide>
        <p15:guide id="8" pos="4280">
          <p15:clr>
            <a:srgbClr val="A4A3A4"/>
          </p15:clr>
        </p15:guide>
        <p15:guide id="9" pos="4028">
          <p15:clr>
            <a:srgbClr val="A4A3A4"/>
          </p15:clr>
        </p15:guide>
        <p15:guide id="10" pos="450">
          <p15:clr>
            <a:srgbClr val="A4A3A4"/>
          </p15:clr>
        </p15:guide>
        <p15:guide id="11" pos="62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540641-7CB0-5146-46B9-081966C3A5CC}" name="Lara Petzold" initials="LP" userId="S::lpetzold@wirpflegen.onmicrosoft.com::e225eb45-a0ed-4deb-9e15-c11902d83b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eltraut Hütte-Schmitz" initials="EH" lastIdx="1" clrIdx="0">
    <p:extLst>
      <p:ext uri="{19B8F6BF-5375-455C-9EA6-DF929625EA0E}">
        <p15:presenceInfo xmlns:p15="http://schemas.microsoft.com/office/powerpoint/2012/main" userId="282b0ea5a4558a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01C"/>
    <a:srgbClr val="CC00CC"/>
    <a:srgbClr val="585450"/>
    <a:srgbClr val="82828A"/>
    <a:srgbClr val="6F6E77"/>
    <a:srgbClr val="58534B"/>
    <a:srgbClr val="574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0C413-22E7-E64E-9937-F8D01266FC9E}" v="10" dt="2025-04-10T08:30:14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11" autoAdjust="0"/>
    <p:restoredTop sz="94651" autoAdjust="0"/>
  </p:normalViewPr>
  <p:slideViewPr>
    <p:cSldViewPr snapToGrid="0" snapToObjects="1">
      <p:cViewPr varScale="1">
        <p:scale>
          <a:sx n="53" d="100"/>
          <a:sy n="53" d="100"/>
        </p:scale>
        <p:origin x="48" y="140"/>
      </p:cViewPr>
      <p:guideLst>
        <p:guide orient="horz" pos="1523"/>
        <p:guide orient="horz" pos="875"/>
        <p:guide orient="horz" pos="3767"/>
        <p:guide orient="horz" pos="4200"/>
        <p:guide orient="horz" pos="3248"/>
        <p:guide orient="horz" pos="1896"/>
        <p:guide pos="7686"/>
        <p:guide pos="4280"/>
        <p:guide pos="4028"/>
        <p:guide pos="450"/>
        <p:guide pos="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Fischer" userId="4096326c-09cb-4f7e-b1a6-62304f8a7ff3" providerId="ADAL" clId="{0A80C413-22E7-E64E-9937-F8D01266FC9E}"/>
    <pc:docChg chg="undo custSel addSld delSld modSld sldOrd modSection">
      <pc:chgData name="Sebastian Fischer" userId="4096326c-09cb-4f7e-b1a6-62304f8a7ff3" providerId="ADAL" clId="{0A80C413-22E7-E64E-9937-F8D01266FC9E}" dt="2025-04-10T09:16:49.533" v="2416" actId="790"/>
      <pc:docMkLst>
        <pc:docMk/>
      </pc:docMkLst>
      <pc:sldChg chg="modSp mod">
        <pc:chgData name="Sebastian Fischer" userId="4096326c-09cb-4f7e-b1a6-62304f8a7ff3" providerId="ADAL" clId="{0A80C413-22E7-E64E-9937-F8D01266FC9E}" dt="2025-04-07T16:01:56.167" v="69" actId="1036"/>
        <pc:sldMkLst>
          <pc:docMk/>
          <pc:sldMk cId="4265622410" sldId="276"/>
        </pc:sldMkLst>
        <pc:spChg chg="mod">
          <ac:chgData name="Sebastian Fischer" userId="4096326c-09cb-4f7e-b1a6-62304f8a7ff3" providerId="ADAL" clId="{0A80C413-22E7-E64E-9937-F8D01266FC9E}" dt="2025-04-07T16:01:46.438" v="56" actId="20577"/>
          <ac:spMkLst>
            <pc:docMk/>
            <pc:sldMk cId="4265622410" sldId="276"/>
            <ac:spMk id="4" creationId="{00000000-0000-0000-0000-000000000000}"/>
          </ac:spMkLst>
        </pc:spChg>
        <pc:spChg chg="mod">
          <ac:chgData name="Sebastian Fischer" userId="4096326c-09cb-4f7e-b1a6-62304f8a7ff3" providerId="ADAL" clId="{0A80C413-22E7-E64E-9937-F8D01266FC9E}" dt="2025-04-07T16:01:56.167" v="69" actId="1036"/>
          <ac:spMkLst>
            <pc:docMk/>
            <pc:sldMk cId="4265622410" sldId="276"/>
            <ac:spMk id="5" creationId="{00000000-0000-0000-0000-000000000000}"/>
          </ac:spMkLst>
        </pc:spChg>
      </pc:sldChg>
      <pc:sldChg chg="addSp delSp modSp mod ord">
        <pc:chgData name="Sebastian Fischer" userId="4096326c-09cb-4f7e-b1a6-62304f8a7ff3" providerId="ADAL" clId="{0A80C413-22E7-E64E-9937-F8D01266FC9E}" dt="2025-04-10T08:05:15.979" v="448" actId="20578"/>
        <pc:sldMkLst>
          <pc:docMk/>
          <pc:sldMk cId="1525241846" sldId="284"/>
        </pc:sldMkLst>
        <pc:spChg chg="add del mod">
          <ac:chgData name="Sebastian Fischer" userId="4096326c-09cb-4f7e-b1a6-62304f8a7ff3" providerId="ADAL" clId="{0A80C413-22E7-E64E-9937-F8D01266FC9E}" dt="2025-04-10T08:04:37.266" v="447" actId="478"/>
          <ac:spMkLst>
            <pc:docMk/>
            <pc:sldMk cId="1525241846" sldId="284"/>
            <ac:spMk id="4" creationId="{3B5C8D50-C9DB-06EB-91CB-B0CCA632690A}"/>
          </ac:spMkLst>
        </pc:spChg>
        <pc:spChg chg="del">
          <ac:chgData name="Sebastian Fischer" userId="4096326c-09cb-4f7e-b1a6-62304f8a7ff3" providerId="ADAL" clId="{0A80C413-22E7-E64E-9937-F8D01266FC9E}" dt="2025-04-10T08:04:33.213" v="446" actId="478"/>
          <ac:spMkLst>
            <pc:docMk/>
            <pc:sldMk cId="1525241846" sldId="284"/>
            <ac:spMk id="7" creationId="{A56648AB-342D-F1D8-616D-ED36ABD24F51}"/>
          </ac:spMkLst>
        </pc:spChg>
        <pc:picChg chg="add mod">
          <ac:chgData name="Sebastian Fischer" userId="4096326c-09cb-4f7e-b1a6-62304f8a7ff3" providerId="ADAL" clId="{0A80C413-22E7-E64E-9937-F8D01266FC9E}" dt="2025-04-10T08:04:18.611" v="444" actId="1076"/>
          <ac:picMkLst>
            <pc:docMk/>
            <pc:sldMk cId="1525241846" sldId="284"/>
            <ac:picMk id="2" creationId="{08088A5E-9609-43C8-7B06-48B39CDB1869}"/>
          </ac:picMkLst>
        </pc:picChg>
        <pc:picChg chg="mod">
          <ac:chgData name="Sebastian Fischer" userId="4096326c-09cb-4f7e-b1a6-62304f8a7ff3" providerId="ADAL" clId="{0A80C413-22E7-E64E-9937-F8D01266FC9E}" dt="2025-04-10T08:04:28.205" v="445" actId="14100"/>
          <ac:picMkLst>
            <pc:docMk/>
            <pc:sldMk cId="1525241846" sldId="284"/>
            <ac:picMk id="5" creationId="{E695B0B0-29C2-0628-42F2-0F6510FF66ED}"/>
          </ac:picMkLst>
        </pc:picChg>
      </pc:sldChg>
      <pc:sldChg chg="del">
        <pc:chgData name="Sebastian Fischer" userId="4096326c-09cb-4f7e-b1a6-62304f8a7ff3" providerId="ADAL" clId="{0A80C413-22E7-E64E-9937-F8D01266FC9E}" dt="2025-04-10T09:15:59.911" v="2414" actId="2696"/>
        <pc:sldMkLst>
          <pc:docMk/>
          <pc:sldMk cId="2794137320" sldId="360"/>
        </pc:sldMkLst>
      </pc:sldChg>
      <pc:sldChg chg="del ord">
        <pc:chgData name="Sebastian Fischer" userId="4096326c-09cb-4f7e-b1a6-62304f8a7ff3" providerId="ADAL" clId="{0A80C413-22E7-E64E-9937-F8D01266FC9E}" dt="2025-04-10T09:15:31.479" v="2409" actId="2696"/>
        <pc:sldMkLst>
          <pc:docMk/>
          <pc:sldMk cId="1247751836" sldId="376"/>
        </pc:sldMkLst>
      </pc:sldChg>
      <pc:sldChg chg="del ord">
        <pc:chgData name="Sebastian Fischer" userId="4096326c-09cb-4f7e-b1a6-62304f8a7ff3" providerId="ADAL" clId="{0A80C413-22E7-E64E-9937-F8D01266FC9E}" dt="2025-04-10T09:15:39.940" v="2410" actId="2696"/>
        <pc:sldMkLst>
          <pc:docMk/>
          <pc:sldMk cId="1344495379" sldId="393"/>
        </pc:sldMkLst>
      </pc:sldChg>
      <pc:sldChg chg="modSp mod ord">
        <pc:chgData name="Sebastian Fischer" userId="4096326c-09cb-4f7e-b1a6-62304f8a7ff3" providerId="ADAL" clId="{0A80C413-22E7-E64E-9937-F8D01266FC9E}" dt="2025-04-10T08:13:49.164" v="586" actId="14100"/>
        <pc:sldMkLst>
          <pc:docMk/>
          <pc:sldMk cId="3519977015" sldId="395"/>
        </pc:sldMkLst>
        <pc:spChg chg="mod">
          <ac:chgData name="Sebastian Fischer" userId="4096326c-09cb-4f7e-b1a6-62304f8a7ff3" providerId="ADAL" clId="{0A80C413-22E7-E64E-9937-F8D01266FC9E}" dt="2025-04-10T08:06:01.409" v="471" actId="20577"/>
          <ac:spMkLst>
            <pc:docMk/>
            <pc:sldMk cId="3519977015" sldId="395"/>
            <ac:spMk id="3" creationId="{8079A255-D56E-B8B7-0209-2ED0901E58BC}"/>
          </ac:spMkLst>
        </pc:spChg>
        <pc:spChg chg="mod">
          <ac:chgData name="Sebastian Fischer" userId="4096326c-09cb-4f7e-b1a6-62304f8a7ff3" providerId="ADAL" clId="{0A80C413-22E7-E64E-9937-F8D01266FC9E}" dt="2025-04-10T08:13:49.164" v="586" actId="14100"/>
          <ac:spMkLst>
            <pc:docMk/>
            <pc:sldMk cId="3519977015" sldId="395"/>
            <ac:spMk id="7" creationId="{D78B2F89-BDCE-151A-64C1-2EC788EDE31F}"/>
          </ac:spMkLst>
        </pc:spChg>
      </pc:sldChg>
      <pc:sldChg chg="del">
        <pc:chgData name="Sebastian Fischer" userId="4096326c-09cb-4f7e-b1a6-62304f8a7ff3" providerId="ADAL" clId="{0A80C413-22E7-E64E-9937-F8D01266FC9E}" dt="2025-04-10T09:15:48.381" v="2411" actId="2696"/>
        <pc:sldMkLst>
          <pc:docMk/>
          <pc:sldMk cId="2532704658" sldId="396"/>
        </pc:sldMkLst>
      </pc:sldChg>
      <pc:sldChg chg="del">
        <pc:chgData name="Sebastian Fischer" userId="4096326c-09cb-4f7e-b1a6-62304f8a7ff3" providerId="ADAL" clId="{0A80C413-22E7-E64E-9937-F8D01266FC9E}" dt="2025-04-10T09:15:50.678" v="2412" actId="2696"/>
        <pc:sldMkLst>
          <pc:docMk/>
          <pc:sldMk cId="764832684" sldId="397"/>
        </pc:sldMkLst>
      </pc:sldChg>
      <pc:sldChg chg="del">
        <pc:chgData name="Sebastian Fischer" userId="4096326c-09cb-4f7e-b1a6-62304f8a7ff3" providerId="ADAL" clId="{0A80C413-22E7-E64E-9937-F8D01266FC9E}" dt="2025-04-10T09:15:58.612" v="2413" actId="2696"/>
        <pc:sldMkLst>
          <pc:docMk/>
          <pc:sldMk cId="888404843" sldId="398"/>
        </pc:sldMkLst>
      </pc:sldChg>
      <pc:sldChg chg="del">
        <pc:chgData name="Sebastian Fischer" userId="4096326c-09cb-4f7e-b1a6-62304f8a7ff3" providerId="ADAL" clId="{0A80C413-22E7-E64E-9937-F8D01266FC9E}" dt="2025-04-10T09:16:06.187" v="2415" actId="2696"/>
        <pc:sldMkLst>
          <pc:docMk/>
          <pc:sldMk cId="1672240747" sldId="400"/>
        </pc:sldMkLst>
      </pc:sldChg>
      <pc:sldChg chg="modSp mod ord">
        <pc:chgData name="Sebastian Fischer" userId="4096326c-09cb-4f7e-b1a6-62304f8a7ff3" providerId="ADAL" clId="{0A80C413-22E7-E64E-9937-F8D01266FC9E}" dt="2025-04-07T16:07:08.937" v="119" actId="1036"/>
        <pc:sldMkLst>
          <pc:docMk/>
          <pc:sldMk cId="2412846404" sldId="401"/>
        </pc:sldMkLst>
        <pc:spChg chg="mod">
          <ac:chgData name="Sebastian Fischer" userId="4096326c-09cb-4f7e-b1a6-62304f8a7ff3" providerId="ADAL" clId="{0A80C413-22E7-E64E-9937-F8D01266FC9E}" dt="2025-04-07T16:07:08.937" v="119" actId="1036"/>
          <ac:spMkLst>
            <pc:docMk/>
            <pc:sldMk cId="2412846404" sldId="401"/>
            <ac:spMk id="2" creationId="{395B995C-8C2E-1D2F-839D-8F2E5CA0FAD6}"/>
          </ac:spMkLst>
        </pc:spChg>
        <pc:spChg chg="mod">
          <ac:chgData name="Sebastian Fischer" userId="4096326c-09cb-4f7e-b1a6-62304f8a7ff3" providerId="ADAL" clId="{0A80C413-22E7-E64E-9937-F8D01266FC9E}" dt="2025-04-07T16:04:15.005" v="103" actId="6549"/>
          <ac:spMkLst>
            <pc:docMk/>
            <pc:sldMk cId="2412846404" sldId="401"/>
            <ac:spMk id="3" creationId="{886B2FBC-D447-2A10-A087-8D65184C7722}"/>
          </ac:spMkLst>
        </pc:spChg>
        <pc:spChg chg="mod">
          <ac:chgData name="Sebastian Fischer" userId="4096326c-09cb-4f7e-b1a6-62304f8a7ff3" providerId="ADAL" clId="{0A80C413-22E7-E64E-9937-F8D01266FC9E}" dt="2025-04-07T16:06:59.511" v="110" actId="14100"/>
          <ac:spMkLst>
            <pc:docMk/>
            <pc:sldMk cId="2412846404" sldId="401"/>
            <ac:spMk id="7" creationId="{D08D8177-22F9-4FCE-40AA-E56E05BCB919}"/>
          </ac:spMkLst>
        </pc:spChg>
      </pc:sldChg>
      <pc:sldChg chg="addSp modSp mod ord">
        <pc:chgData name="Sebastian Fischer" userId="4096326c-09cb-4f7e-b1a6-62304f8a7ff3" providerId="ADAL" clId="{0A80C413-22E7-E64E-9937-F8D01266FC9E}" dt="2025-04-10T09:09:52.846" v="2301" actId="113"/>
        <pc:sldMkLst>
          <pc:docMk/>
          <pc:sldMk cId="560643510" sldId="402"/>
        </pc:sldMkLst>
        <pc:spChg chg="add mod">
          <ac:chgData name="Sebastian Fischer" userId="4096326c-09cb-4f7e-b1a6-62304f8a7ff3" providerId="ADAL" clId="{0A80C413-22E7-E64E-9937-F8D01266FC9E}" dt="2025-04-07T16:23:18.617" v="438" actId="14100"/>
          <ac:spMkLst>
            <pc:docMk/>
            <pc:sldMk cId="560643510" sldId="402"/>
            <ac:spMk id="2" creationId="{FBABEC22-FFDC-0D82-9B2F-9A14279B5FC6}"/>
          </ac:spMkLst>
        </pc:spChg>
        <pc:spChg chg="mod">
          <ac:chgData name="Sebastian Fischer" userId="4096326c-09cb-4f7e-b1a6-62304f8a7ff3" providerId="ADAL" clId="{0A80C413-22E7-E64E-9937-F8D01266FC9E}" dt="2025-04-10T09:09:52.846" v="2301" actId="113"/>
          <ac:spMkLst>
            <pc:docMk/>
            <pc:sldMk cId="560643510" sldId="402"/>
            <ac:spMk id="7" creationId="{6E380B9D-D087-1C27-C884-05DBD1F86BAF}"/>
          </ac:spMkLst>
        </pc:spChg>
      </pc:sldChg>
      <pc:sldChg chg="delSp modSp add mod ord">
        <pc:chgData name="Sebastian Fischer" userId="4096326c-09cb-4f7e-b1a6-62304f8a7ff3" providerId="ADAL" clId="{0A80C413-22E7-E64E-9937-F8D01266FC9E}" dt="2025-04-10T09:07:30.663" v="2300" actId="114"/>
        <pc:sldMkLst>
          <pc:docMk/>
          <pc:sldMk cId="455973377" sldId="403"/>
        </pc:sldMkLst>
        <pc:spChg chg="mod">
          <ac:chgData name="Sebastian Fischer" userId="4096326c-09cb-4f7e-b1a6-62304f8a7ff3" providerId="ADAL" clId="{0A80C413-22E7-E64E-9937-F8D01266FC9E}" dt="2025-04-10T09:07:30.663" v="2300" actId="114"/>
          <ac:spMkLst>
            <pc:docMk/>
            <pc:sldMk cId="455973377" sldId="403"/>
            <ac:spMk id="3" creationId="{351ED6CB-ACCF-8330-F6C3-D5D96939F31A}"/>
          </ac:spMkLst>
        </pc:spChg>
        <pc:spChg chg="del">
          <ac:chgData name="Sebastian Fischer" userId="4096326c-09cb-4f7e-b1a6-62304f8a7ff3" providerId="ADAL" clId="{0A80C413-22E7-E64E-9937-F8D01266FC9E}" dt="2025-04-10T08:10:58.421" v="558" actId="478"/>
          <ac:spMkLst>
            <pc:docMk/>
            <pc:sldMk cId="455973377" sldId="403"/>
            <ac:spMk id="7" creationId="{5448A310-C28C-4AEE-A330-EF63D5C3974A}"/>
          </ac:spMkLst>
        </pc:spChg>
        <pc:picChg chg="mod">
          <ac:chgData name="Sebastian Fischer" userId="4096326c-09cb-4f7e-b1a6-62304f8a7ff3" providerId="ADAL" clId="{0A80C413-22E7-E64E-9937-F8D01266FC9E}" dt="2025-04-10T08:11:16.180" v="564" actId="1076"/>
          <ac:picMkLst>
            <pc:docMk/>
            <pc:sldMk cId="455973377" sldId="403"/>
            <ac:picMk id="2" creationId="{B23CD4B8-6040-A355-65B9-B3E02BDA496F}"/>
          </ac:picMkLst>
        </pc:picChg>
        <pc:picChg chg="mod">
          <ac:chgData name="Sebastian Fischer" userId="4096326c-09cb-4f7e-b1a6-62304f8a7ff3" providerId="ADAL" clId="{0A80C413-22E7-E64E-9937-F8D01266FC9E}" dt="2025-04-10T08:11:37.384" v="565" actId="1076"/>
          <ac:picMkLst>
            <pc:docMk/>
            <pc:sldMk cId="455973377" sldId="403"/>
            <ac:picMk id="4" creationId="{05B6B9BA-21ED-92D0-0015-57E10965659A}"/>
          </ac:picMkLst>
        </pc:picChg>
      </pc:sldChg>
      <pc:sldChg chg="addSp delSp modSp add mod">
        <pc:chgData name="Sebastian Fischer" userId="4096326c-09cb-4f7e-b1a6-62304f8a7ff3" providerId="ADAL" clId="{0A80C413-22E7-E64E-9937-F8D01266FC9E}" dt="2025-04-10T09:13:52.783" v="2386" actId="20577"/>
        <pc:sldMkLst>
          <pc:docMk/>
          <pc:sldMk cId="1146386523" sldId="404"/>
        </pc:sldMkLst>
        <pc:spChg chg="del">
          <ac:chgData name="Sebastian Fischer" userId="4096326c-09cb-4f7e-b1a6-62304f8a7ff3" providerId="ADAL" clId="{0A80C413-22E7-E64E-9937-F8D01266FC9E}" dt="2025-04-10T08:18:17.820" v="625" actId="478"/>
          <ac:spMkLst>
            <pc:docMk/>
            <pc:sldMk cId="1146386523" sldId="404"/>
            <ac:spMk id="2" creationId="{F28F22A6-75B8-1C02-BDB6-58DB14DEC8DD}"/>
          </ac:spMkLst>
        </pc:spChg>
        <pc:spChg chg="mod">
          <ac:chgData name="Sebastian Fischer" userId="4096326c-09cb-4f7e-b1a6-62304f8a7ff3" providerId="ADAL" clId="{0A80C413-22E7-E64E-9937-F8D01266FC9E}" dt="2025-04-10T08:20:44.332" v="631" actId="20577"/>
          <ac:spMkLst>
            <pc:docMk/>
            <pc:sldMk cId="1146386523" sldId="404"/>
            <ac:spMk id="3" creationId="{52C1F15B-B8E5-B68B-1028-CBFA4BED17E5}"/>
          </ac:spMkLst>
        </pc:spChg>
        <pc:spChg chg="add del">
          <ac:chgData name="Sebastian Fischer" userId="4096326c-09cb-4f7e-b1a6-62304f8a7ff3" providerId="ADAL" clId="{0A80C413-22E7-E64E-9937-F8D01266FC9E}" dt="2025-04-10T08:20:59.361" v="633" actId="22"/>
          <ac:spMkLst>
            <pc:docMk/>
            <pc:sldMk cId="1146386523" sldId="404"/>
            <ac:spMk id="5" creationId="{4B78DBBF-80AB-65FE-04E1-8FC9E3F74C38}"/>
          </ac:spMkLst>
        </pc:spChg>
        <pc:spChg chg="add mod">
          <ac:chgData name="Sebastian Fischer" userId="4096326c-09cb-4f7e-b1a6-62304f8a7ff3" providerId="ADAL" clId="{0A80C413-22E7-E64E-9937-F8D01266FC9E}" dt="2025-04-10T09:13:52.783" v="2386" actId="20577"/>
          <ac:spMkLst>
            <pc:docMk/>
            <pc:sldMk cId="1146386523" sldId="404"/>
            <ac:spMk id="6" creationId="{A908A0D3-E024-398C-5098-7217D0B51594}"/>
          </ac:spMkLst>
        </pc:spChg>
        <pc:spChg chg="del mod">
          <ac:chgData name="Sebastian Fischer" userId="4096326c-09cb-4f7e-b1a6-62304f8a7ff3" providerId="ADAL" clId="{0A80C413-22E7-E64E-9937-F8D01266FC9E}" dt="2025-04-10T08:18:18.341" v="627"/>
          <ac:spMkLst>
            <pc:docMk/>
            <pc:sldMk cId="1146386523" sldId="404"/>
            <ac:spMk id="7" creationId="{3B5284E7-1E1A-3682-0527-E07CE83D3228}"/>
          </ac:spMkLst>
        </pc:spChg>
      </pc:sldChg>
      <pc:sldChg chg="modSp add mod">
        <pc:chgData name="Sebastian Fischer" userId="4096326c-09cb-4f7e-b1a6-62304f8a7ff3" providerId="ADAL" clId="{0A80C413-22E7-E64E-9937-F8D01266FC9E}" dt="2025-04-10T09:16:49.533" v="2416" actId="790"/>
        <pc:sldMkLst>
          <pc:docMk/>
          <pc:sldMk cId="1794273451" sldId="405"/>
        </pc:sldMkLst>
        <pc:spChg chg="mod">
          <ac:chgData name="Sebastian Fischer" userId="4096326c-09cb-4f7e-b1a6-62304f8a7ff3" providerId="ADAL" clId="{0A80C413-22E7-E64E-9937-F8D01266FC9E}" dt="2025-04-10T08:31:18.402" v="1140" actId="20577"/>
          <ac:spMkLst>
            <pc:docMk/>
            <pc:sldMk cId="1794273451" sldId="405"/>
            <ac:spMk id="3" creationId="{8EA0D791-CE08-5237-B975-DA7F28DCF444}"/>
          </ac:spMkLst>
        </pc:spChg>
        <pc:spChg chg="mod">
          <ac:chgData name="Sebastian Fischer" userId="4096326c-09cb-4f7e-b1a6-62304f8a7ff3" providerId="ADAL" clId="{0A80C413-22E7-E64E-9937-F8D01266FC9E}" dt="2025-04-10T09:16:49.533" v="2416" actId="790"/>
          <ac:spMkLst>
            <pc:docMk/>
            <pc:sldMk cId="1794273451" sldId="405"/>
            <ac:spMk id="6" creationId="{D37657A7-7F1A-367D-CDFE-DEADDDB457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Minion Pro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505EA-31B7-0D42-9EC4-38A6557C8BBE}" type="datetime1">
              <a:rPr lang="de-DE" smtClean="0">
                <a:latin typeface="Minion Pro"/>
              </a:rPr>
              <a:t>24.04.2025</a:t>
            </a:fld>
            <a:endParaRPr lang="de-DE" dirty="0">
              <a:latin typeface="Minion Pro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Minion Pro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754B4-38BC-404F-A998-E42DD9ABC5E4}" type="slidenum">
              <a:rPr lang="de-DE" smtClean="0">
                <a:latin typeface="Minion Pro"/>
              </a:rPr>
              <a:t>‹#›</a:t>
            </a:fld>
            <a:endParaRPr lang="de-DE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618627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ion Pro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ion Pro"/>
              </a:defRPr>
            </a:lvl1pPr>
          </a:lstStyle>
          <a:p>
            <a:fld id="{E7F5B1D6-BE17-8A4B-957C-E9E67FA79B0D}" type="datetime1">
              <a:rPr lang="de-DE" smtClean="0"/>
              <a:pPr/>
              <a:t>24.04.2025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ion Pro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ion Pro"/>
              </a:defRPr>
            </a:lvl1pPr>
          </a:lstStyle>
          <a:p>
            <a:fld id="{E54176B0-BDB3-6647-AE5A-1BCFFEFD192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01630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Minion Pro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inion Pro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inion Pro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inion Pro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inion Pro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_Titel-apricot: 4 Zeilen bold/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0" y="7398000"/>
            <a:ext cx="922867" cy="452265"/>
          </a:xfrm>
        </p:spPr>
        <p:txBody>
          <a:bodyPr/>
          <a:lstStyle/>
          <a:p>
            <a:fld id="{FC3E68B0-124B-9D4E-8BF9-67A78E481C71}" type="slidenum">
              <a:rPr lang="de-DE" smtClean="0"/>
              <a:pPr/>
              <a:t>‹#›</a:t>
            </a:fld>
            <a:r>
              <a:rPr lang="de-DE" dirty="0"/>
              <a:t>  |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02735" y="4319364"/>
            <a:ext cx="11578732" cy="1997739"/>
          </a:xfrm>
        </p:spPr>
        <p:txBody>
          <a:bodyPr>
            <a:noAutofit/>
          </a:bodyPr>
          <a:lstStyle>
            <a:lvl1pPr marL="0" indent="0" algn="l">
              <a:lnSpc>
                <a:spcPts val="7400"/>
              </a:lnSpc>
              <a:spcBef>
                <a:spcPts val="0"/>
              </a:spcBef>
              <a:buNone/>
              <a:defRPr sz="6100">
                <a:solidFill>
                  <a:srgbClr val="585450"/>
                </a:solidFill>
                <a:latin typeface="Myriad Pro"/>
                <a:cs typeface="Myriad Pro"/>
              </a:defRPr>
            </a:lvl1pPr>
            <a:lvl2pPr marL="67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7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2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94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Titelebene 2 </a:t>
            </a:r>
            <a:r>
              <a:rPr lang="de-DE" dirty="0" err="1"/>
              <a:t>regular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2 Zeilen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1008000" y="7675200"/>
            <a:ext cx="2050578" cy="274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>
                <a:solidFill>
                  <a:srgbClr val="E7001C"/>
                </a:solidFill>
                <a:latin typeface="Myriad Pro"/>
                <a:cs typeface="Myriad Pro"/>
              </a:rPr>
              <a:t>wir pflegen e.V.</a:t>
            </a:r>
            <a:endParaRPr lang="en-US" sz="1600" baseline="0" dirty="0">
              <a:solidFill>
                <a:srgbClr val="E7001C"/>
              </a:solidFill>
              <a:latin typeface="Myriad Pro"/>
              <a:cs typeface="Myriad Pro"/>
            </a:endParaRPr>
          </a:p>
        </p:txBody>
      </p:sp>
      <p:pic>
        <p:nvPicPr>
          <p:cNvPr id="6" name="Grafik 5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5DE8C438-F432-65E7-4BFB-BB80A508D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3309" y="692216"/>
            <a:ext cx="4196292" cy="28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4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_leer Ü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004400" y="801944"/>
            <a:ext cx="11204535" cy="1319391"/>
          </a:xfrm>
        </p:spPr>
        <p:txBody>
          <a:bodyPr/>
          <a:lstStyle>
            <a:lvl1pPr>
              <a:lnSpc>
                <a:spcPts val="5350"/>
              </a:lnSpc>
              <a:defRPr/>
            </a:lvl1pPr>
          </a:lstStyle>
          <a:p>
            <a:r>
              <a:rPr lang="de-DE" dirty="0"/>
              <a:t>Überschrift für normalen Fließtext mit</a:t>
            </a:r>
            <a:br>
              <a:rPr lang="de-DE" dirty="0"/>
            </a:br>
            <a:r>
              <a:rPr lang="de-DE" dirty="0"/>
              <a:t>2 Zeilen Überschrift</a:t>
            </a:r>
          </a:p>
        </p:txBody>
      </p:sp>
    </p:spTree>
    <p:extLst>
      <p:ext uri="{BB962C8B-B14F-4D97-AF65-F5344CB8AC3E}">
        <p14:creationId xmlns:p14="http://schemas.microsoft.com/office/powerpoint/2010/main" val="140380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_Text Ü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004400" y="801944"/>
            <a:ext cx="11204535" cy="1319391"/>
          </a:xfrm>
        </p:spPr>
        <p:txBody>
          <a:bodyPr/>
          <a:lstStyle>
            <a:lvl1pPr>
              <a:lnSpc>
                <a:spcPts val="5350"/>
              </a:lnSpc>
              <a:defRPr/>
            </a:lvl1pPr>
          </a:lstStyle>
          <a:p>
            <a:r>
              <a:rPr lang="de-DE" dirty="0"/>
              <a:t>Überschrift für normalen Fließtext mit</a:t>
            </a:r>
            <a:br>
              <a:rPr lang="de-DE" dirty="0"/>
            </a:br>
            <a:r>
              <a:rPr lang="de-DE" dirty="0"/>
              <a:t>2 Zeilen 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720000" y="2134033"/>
            <a:ext cx="11481525" cy="4635065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2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_Zwischenblatt-grau: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0" y="7398000"/>
            <a:ext cx="922867" cy="452265"/>
          </a:xfrm>
        </p:spPr>
        <p:txBody>
          <a:bodyPr/>
          <a:lstStyle>
            <a:lvl1pPr>
              <a:defRPr>
                <a:solidFill>
                  <a:srgbClr val="82828A"/>
                </a:solidFill>
              </a:defRPr>
            </a:lvl1pPr>
          </a:lstStyle>
          <a:p>
            <a:fld id="{FC3E68B0-124B-9D4E-8BF9-67A78E481C71}" type="slidenum">
              <a:rPr lang="de-DE" smtClean="0"/>
              <a:pPr/>
              <a:t>‹#›</a:t>
            </a:fld>
            <a:r>
              <a:rPr lang="de-DE" dirty="0"/>
              <a:t> |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8C180D-F827-8205-D5FC-F162DF1C5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400" y="1598418"/>
            <a:ext cx="11197125" cy="777850"/>
          </a:xfrm>
        </p:spPr>
        <p:txBody>
          <a:bodyPr/>
          <a:lstStyle/>
          <a:p>
            <a:r>
              <a:rPr lang="de-DE" dirty="0"/>
              <a:t>Überschrift für Auflistungen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91B81A8E-2650-F87C-0149-CD0487484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4399" y="2930230"/>
            <a:ext cx="12842229" cy="3966065"/>
          </a:xfrm>
        </p:spPr>
        <p:txBody>
          <a:bodyPr/>
          <a:lstStyle/>
          <a:p>
            <a:pPr lvl="1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F7444CD3-D839-336C-895D-32D373D78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5450" y="798745"/>
            <a:ext cx="2336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_Zwische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BV-HG-neunnn_5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07"/>
            <a:ext cx="15100636" cy="849471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pPr/>
              <a:t>‹#›</a:t>
            </a:fld>
            <a:r>
              <a:rPr lang="de-DE" dirty="0"/>
              <a:t>  |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002735" y="3376800"/>
            <a:ext cx="11578732" cy="1820857"/>
          </a:xfrm>
        </p:spPr>
        <p:txBody>
          <a:bodyPr>
            <a:noAutofit/>
          </a:bodyPr>
          <a:lstStyle>
            <a:lvl1pPr>
              <a:lnSpc>
                <a:spcPts val="7400"/>
              </a:lnSpc>
              <a:defRPr sz="6100">
                <a:solidFill>
                  <a:srgbClr val="585450"/>
                </a:solidFill>
              </a:defRPr>
            </a:lvl1pPr>
          </a:lstStyle>
          <a:p>
            <a:r>
              <a:rPr lang="de-DE" dirty="0"/>
              <a:t>Titelebene 1 </a:t>
            </a:r>
            <a:r>
              <a:rPr lang="de-DE" dirty="0" err="1"/>
              <a:t>semibold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2–3 Zeilen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1861530" y="7520777"/>
            <a:ext cx="2050578" cy="274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1600" dirty="0">
                <a:solidFill>
                  <a:srgbClr val="E7001C"/>
                </a:solidFill>
                <a:latin typeface="Myriad Pro"/>
                <a:cs typeface="Myriad Pro"/>
              </a:rPr>
              <a:t>wir pflegen e.V.</a:t>
            </a:r>
            <a:endParaRPr lang="en-US" sz="1600" baseline="0" dirty="0">
              <a:solidFill>
                <a:srgbClr val="E7001C"/>
              </a:solidFill>
              <a:latin typeface="Myriad Pro"/>
              <a:cs typeface="Myriad Pro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262ABE9-4C96-03CC-27B5-77860ED50258}"/>
              </a:ext>
            </a:extLst>
          </p:cNvPr>
          <p:cNvSpPr/>
          <p:nvPr userDrawn="1"/>
        </p:nvSpPr>
        <p:spPr>
          <a:xfrm>
            <a:off x="10984373" y="497089"/>
            <a:ext cx="3629402" cy="11131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93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_leer Ü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004400" y="801944"/>
            <a:ext cx="11204535" cy="1319391"/>
          </a:xfrm>
        </p:spPr>
        <p:txBody>
          <a:bodyPr/>
          <a:lstStyle>
            <a:lvl1pPr>
              <a:lnSpc>
                <a:spcPts val="5350"/>
              </a:lnSpc>
              <a:defRPr/>
            </a:lvl1pPr>
          </a:lstStyle>
          <a:p>
            <a:r>
              <a:rPr lang="de-DE" dirty="0"/>
              <a:t>Überschrift für normalen Fließtext mit</a:t>
            </a:r>
            <a:br>
              <a:rPr lang="de-DE" dirty="0"/>
            </a:br>
            <a:r>
              <a:rPr lang="de-DE" dirty="0"/>
              <a:t>2 Zeilen Überschrift</a:t>
            </a:r>
          </a:p>
        </p:txBody>
      </p:sp>
    </p:spTree>
    <p:extLst>
      <p:ext uri="{BB962C8B-B14F-4D97-AF65-F5344CB8AC3E}">
        <p14:creationId xmlns:p14="http://schemas.microsoft.com/office/powerpoint/2010/main" val="403953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_&gt;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004401" y="814645"/>
            <a:ext cx="11197124" cy="777850"/>
          </a:xfrm>
        </p:spPr>
        <p:txBody>
          <a:bodyPr/>
          <a:lstStyle/>
          <a:p>
            <a:r>
              <a:rPr lang="de-DE" dirty="0"/>
              <a:t>Überschrift für Tabellen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85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p_Ende_apricot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8431" y="8204033"/>
            <a:ext cx="4783773" cy="27437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Prof. Dr. Notburga Ott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pPr/>
              <a:t>‹#›</a:t>
            </a:fld>
            <a:r>
              <a:rPr lang="de-DE" dirty="0"/>
              <a:t>  |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1008000" y="7675200"/>
            <a:ext cx="2050578" cy="274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>
                <a:solidFill>
                  <a:srgbClr val="E7001C"/>
                </a:solidFill>
                <a:latin typeface="Myriad Pro"/>
                <a:cs typeface="Myriad Pro"/>
              </a:rPr>
              <a:t>wir pflegen</a:t>
            </a:r>
            <a:endParaRPr lang="en-US" sz="1600" baseline="0" dirty="0">
              <a:solidFill>
                <a:srgbClr val="E7001C"/>
              </a:solidFill>
              <a:latin typeface="Myriad Pro"/>
              <a:cs typeface="Myriad Pro"/>
            </a:endParaRPr>
          </a:p>
        </p:txBody>
      </p:sp>
      <p:pic>
        <p:nvPicPr>
          <p:cNvPr id="2" name="Bild 1" descr="BV-HG-neunnn_3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6" y="16307"/>
            <a:ext cx="15100636" cy="8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0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p_Ende_grau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158431" y="8204033"/>
            <a:ext cx="4783773" cy="27437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Prof. Dr. Notburga Ott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pPr/>
              <a:t>‹#›</a:t>
            </a:fld>
            <a:r>
              <a:rPr lang="de-DE" dirty="0"/>
              <a:t>  |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1008000" y="7675200"/>
            <a:ext cx="2050578" cy="274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>
                <a:solidFill>
                  <a:srgbClr val="E7001C"/>
                </a:solidFill>
                <a:latin typeface="Myriad Pro"/>
                <a:cs typeface="Myriad Pro"/>
              </a:rPr>
              <a:t>wir pflegen</a:t>
            </a:r>
            <a:endParaRPr lang="en-US" sz="1600" baseline="0" dirty="0">
              <a:solidFill>
                <a:srgbClr val="E7001C"/>
              </a:solidFill>
              <a:latin typeface="Myriad Pro"/>
              <a:cs typeface="Myriad Pro"/>
            </a:endParaRPr>
          </a:p>
        </p:txBody>
      </p:sp>
      <p:pic>
        <p:nvPicPr>
          <p:cNvPr id="2" name="Bild 1" descr="BV-HG-neunnn_4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100636" cy="8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0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P_Titel-grau: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BV-HG-neunnn_5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100636" cy="8494713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pPr/>
              <a:t>‹#›</a:t>
            </a:fld>
            <a:r>
              <a:rPr lang="de-DE" dirty="0"/>
              <a:t>  |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002735" y="3376800"/>
            <a:ext cx="11578732" cy="1820857"/>
          </a:xfrm>
        </p:spPr>
        <p:txBody>
          <a:bodyPr>
            <a:noAutofit/>
          </a:bodyPr>
          <a:lstStyle>
            <a:lvl1pPr>
              <a:lnSpc>
                <a:spcPts val="7400"/>
              </a:lnSpc>
              <a:defRPr sz="6100">
                <a:solidFill>
                  <a:srgbClr val="585450"/>
                </a:solidFill>
              </a:defRPr>
            </a:lvl1pPr>
          </a:lstStyle>
          <a:p>
            <a:r>
              <a:rPr lang="de-DE" dirty="0"/>
              <a:t>Titelebene 1 </a:t>
            </a:r>
            <a:r>
              <a:rPr lang="de-DE" dirty="0" err="1"/>
              <a:t>semibold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2–3 Zeilen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008000" y="7675200"/>
            <a:ext cx="2050578" cy="274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>
                <a:solidFill>
                  <a:srgbClr val="E7001C"/>
                </a:solidFill>
                <a:latin typeface="Myriad Pro"/>
                <a:cs typeface="Myriad Pro"/>
              </a:rPr>
              <a:t>wir pflegen e.V.</a:t>
            </a:r>
            <a:endParaRPr lang="en-US" sz="1600" baseline="0" dirty="0">
              <a:solidFill>
                <a:srgbClr val="E7001C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5557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P_Text Ü 1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8B0-124B-9D4E-8BF9-67A78E481C7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einzeilig für normalen Fließtext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20725" y="1580400"/>
            <a:ext cx="11477625" cy="511810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6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04400" y="814645"/>
            <a:ext cx="11197125" cy="777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726" y="1580400"/>
            <a:ext cx="11506200" cy="5095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bearbeiten: das die 1. Ebene, 37pt </a:t>
            </a:r>
          </a:p>
          <a:p>
            <a:pPr lvl="1"/>
            <a:r>
              <a:rPr lang="de-DE" dirty="0"/>
              <a:t>Zweite Ebene: 1. Ebene Auflistung 37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Ebene: 2. Ebene Auflistung 28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Vierte Ebene: kleinerer Text 28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Fünfte Ebene: Fazit 28pt    </a:t>
            </a:r>
          </a:p>
          <a:p>
            <a:pPr lvl="5"/>
            <a:r>
              <a:rPr lang="de-DE" dirty="0"/>
              <a:t>Sechste Ebene: Bildunterschrift 22 </a:t>
            </a:r>
            <a:r>
              <a:rPr lang="de-DE" dirty="0" err="1"/>
              <a:t>pt</a:t>
            </a:r>
            <a:endParaRPr lang="de-DE" dirty="0"/>
          </a:p>
          <a:p>
            <a:pPr lvl="5"/>
            <a:r>
              <a:rPr lang="de-DE" dirty="0"/>
              <a:t>	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7398000"/>
            <a:ext cx="922867" cy="4522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rgbClr val="898989"/>
                </a:solidFill>
                <a:latin typeface="Myriad Pro"/>
              </a:defRPr>
            </a:lvl1pPr>
          </a:lstStyle>
          <a:p>
            <a:fld id="{FC3E68B0-124B-9D4E-8BF9-67A78E481C71}" type="slidenum">
              <a:rPr lang="de-DE" smtClean="0"/>
              <a:pPr/>
              <a:t>‹#›</a:t>
            </a:fld>
            <a:r>
              <a:rPr lang="de-DE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754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702" r:id="rId3"/>
    <p:sldLayoutId id="2147483701" r:id="rId4"/>
    <p:sldLayoutId id="2147483676" r:id="rId5"/>
    <p:sldLayoutId id="2147483696" r:id="rId6"/>
    <p:sldLayoutId id="2147483697" r:id="rId7"/>
  </p:sldLayoutIdLst>
  <p:hf sldNum="0" hdr="0" dt="0"/>
  <p:txStyles>
    <p:titleStyle>
      <a:lvl1pPr algn="l" defTabSz="674324" rtl="0" eaLnBrk="1" latinLnBrk="0" hangingPunct="1">
        <a:lnSpc>
          <a:spcPts val="5350"/>
        </a:lnSpc>
        <a:spcBef>
          <a:spcPct val="0"/>
        </a:spcBef>
        <a:buNone/>
        <a:defRPr sz="4400" kern="1200">
          <a:solidFill>
            <a:srgbClr val="585450"/>
          </a:solidFill>
          <a:latin typeface="Myriad Pro Semibold"/>
          <a:ea typeface="+mj-ea"/>
          <a:cs typeface="+mj-cs"/>
        </a:defRPr>
      </a:lvl1pPr>
    </p:titleStyle>
    <p:bodyStyle>
      <a:lvl1pPr marL="288000" marR="0" indent="0" algn="l" defTabSz="674324" rtl="0" eaLnBrk="1" fontAlgn="auto" latinLnBrk="0" hangingPunct="1">
        <a:lnSpc>
          <a:spcPts val="4400"/>
        </a:lnSpc>
        <a:spcBef>
          <a:spcPts val="0"/>
        </a:spcBef>
        <a:spcAft>
          <a:spcPts val="1000"/>
        </a:spcAft>
        <a:buClrTx/>
        <a:buSzTx/>
        <a:buFontTx/>
        <a:buNone/>
        <a:tabLst/>
        <a:defRPr sz="3700" kern="1200" baseline="0">
          <a:solidFill>
            <a:srgbClr val="585450"/>
          </a:solidFill>
          <a:latin typeface="+mn-lt"/>
          <a:ea typeface="+mn-ea"/>
          <a:cs typeface="Minion Pro"/>
        </a:defRPr>
      </a:lvl1pPr>
      <a:lvl2pPr marL="288000" indent="-288000" algn="l" defTabSz="674324" rtl="0" eaLnBrk="1" latinLnBrk="0" hangingPunct="1">
        <a:lnSpc>
          <a:spcPts val="4400"/>
        </a:lnSpc>
        <a:spcBef>
          <a:spcPts val="0"/>
        </a:spcBef>
        <a:spcAft>
          <a:spcPts val="1000"/>
        </a:spcAft>
        <a:buSzPct val="80000"/>
        <a:buFont typeface="Arial"/>
        <a:buChar char="•"/>
        <a:defRPr sz="3700" kern="1200">
          <a:solidFill>
            <a:srgbClr val="585450"/>
          </a:solidFill>
          <a:latin typeface="+mn-lt"/>
          <a:ea typeface="+mn-ea"/>
          <a:cs typeface="Minion Pro"/>
        </a:defRPr>
      </a:lvl2pPr>
      <a:lvl3pPr marL="284400" indent="-234000" algn="l" defTabSz="674324" rtl="0" eaLnBrk="1" latinLnBrk="0" hangingPunct="1">
        <a:lnSpc>
          <a:spcPts val="3300"/>
        </a:lnSpc>
        <a:spcBef>
          <a:spcPts val="0"/>
        </a:spcBef>
        <a:spcAft>
          <a:spcPts val="600"/>
        </a:spcAft>
        <a:buSzPct val="60000"/>
        <a:buFont typeface="Arial"/>
        <a:buChar char="•"/>
        <a:defRPr sz="2800" kern="1200" baseline="0">
          <a:solidFill>
            <a:srgbClr val="585450"/>
          </a:solidFill>
          <a:latin typeface="+mn-lt"/>
          <a:ea typeface="+mn-ea"/>
          <a:cs typeface="Minion Pro"/>
        </a:defRPr>
      </a:lvl3pPr>
      <a:lvl4pPr marL="269875" indent="0" algn="l" defTabSz="674324" rtl="0" eaLnBrk="1" latinLnBrk="0" hangingPunct="1">
        <a:spcBef>
          <a:spcPct val="20000"/>
        </a:spcBef>
        <a:buFont typeface="Arial"/>
        <a:buNone/>
        <a:defRPr sz="2800" kern="1200">
          <a:solidFill>
            <a:srgbClr val="585450"/>
          </a:solidFill>
          <a:latin typeface="+mn-lt"/>
          <a:ea typeface="+mn-ea"/>
          <a:cs typeface="Minion Pro"/>
        </a:defRPr>
      </a:lvl4pPr>
      <a:lvl5pPr marL="288000" indent="0" algn="l" defTabSz="674324" rtl="0" eaLnBrk="1" latinLnBrk="0" hangingPunct="1">
        <a:spcBef>
          <a:spcPts val="1500"/>
        </a:spcBef>
        <a:buFont typeface="Arial"/>
        <a:buNone/>
        <a:defRPr sz="2800" b="0" i="1" kern="1200" baseline="0">
          <a:solidFill>
            <a:srgbClr val="585450"/>
          </a:solidFill>
          <a:latin typeface="+mn-lt"/>
          <a:ea typeface="+mn-ea"/>
          <a:cs typeface="Minion Pro"/>
        </a:defRPr>
      </a:lvl5pPr>
      <a:lvl6pPr marL="288000" indent="0" algn="l" defTabSz="674324" rtl="0" eaLnBrk="1" latinLnBrk="0" hangingPunct="1">
        <a:spcBef>
          <a:spcPct val="20000"/>
        </a:spcBef>
        <a:buFont typeface="Arial"/>
        <a:buNone/>
        <a:defRPr sz="2200" kern="1200">
          <a:solidFill>
            <a:srgbClr val="585450"/>
          </a:solidFill>
          <a:latin typeface="+mn-lt"/>
          <a:ea typeface="+mn-ea"/>
          <a:cs typeface="Myriad Pro"/>
        </a:defRPr>
      </a:lvl6pPr>
      <a:lvl7pPr marL="4383108" indent="-337162" algn="l" defTabSz="67432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57432" indent="-337162" algn="l" defTabSz="67432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731756" indent="-337162" algn="l" defTabSz="67432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4324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48649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22973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97297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1621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45946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20270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94594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V-HG-neunn_2.jpg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100636" cy="849471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04400" y="814645"/>
            <a:ext cx="11197125" cy="777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726" y="1580400"/>
            <a:ext cx="11506200" cy="5095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bearbeiten: das die 1. Ebene, 37pt </a:t>
            </a:r>
          </a:p>
          <a:p>
            <a:pPr lvl="1"/>
            <a:r>
              <a:rPr lang="de-DE" dirty="0"/>
              <a:t>Zweite Ebene: 1. Ebene Auflistung 37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Ebene: 2. Ebene Auflistung 28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Vierte Ebene: kleinerer Text 28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Fünfte Ebene: Fazit 28pt    </a:t>
            </a:r>
          </a:p>
          <a:p>
            <a:pPr lvl="5"/>
            <a:r>
              <a:rPr lang="de-DE" dirty="0"/>
              <a:t>Sechste Ebene: Bildunterschrift 22 </a:t>
            </a:r>
            <a:r>
              <a:rPr lang="de-DE" dirty="0" err="1"/>
              <a:t>pt</a:t>
            </a:r>
            <a:endParaRPr lang="de-DE" dirty="0"/>
          </a:p>
          <a:p>
            <a:pPr lvl="5"/>
            <a:r>
              <a:rPr lang="de-DE" dirty="0"/>
              <a:t>	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00" y="7398000"/>
            <a:ext cx="4783773" cy="2743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="0" i="0">
                <a:solidFill>
                  <a:srgbClr val="898989"/>
                </a:solidFill>
                <a:latin typeface="Myriad Pro"/>
                <a:cs typeface="Myriad Pro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7398000"/>
            <a:ext cx="922867" cy="4522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>
                <a:solidFill>
                  <a:srgbClr val="898989"/>
                </a:solidFill>
                <a:latin typeface="Myriad Pro"/>
              </a:defRPr>
            </a:lvl1pPr>
          </a:lstStyle>
          <a:p>
            <a:fld id="{FC3E68B0-124B-9D4E-8BF9-67A78E481C71}" type="slidenum">
              <a:rPr lang="de-DE" smtClean="0"/>
              <a:pPr/>
              <a:t>‹#›</a:t>
            </a:fld>
            <a:r>
              <a:rPr lang="de-DE" dirty="0"/>
              <a:t>  |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12228821" y="7503052"/>
            <a:ext cx="2050578" cy="2743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dirty="0">
                <a:solidFill>
                  <a:srgbClr val="E7001C"/>
                </a:solidFill>
                <a:latin typeface="Myriad Pro"/>
                <a:cs typeface="Myriad Pro"/>
              </a:rPr>
              <a:t>wir pflegen e.V.</a:t>
            </a:r>
            <a:endParaRPr lang="en-US" sz="1600" baseline="0" dirty="0">
              <a:solidFill>
                <a:srgbClr val="E7001C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1521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17" r:id="rId3"/>
    <p:sldLayoutId id="2147483724" r:id="rId4"/>
  </p:sldLayoutIdLst>
  <p:hf hdr="0"/>
  <p:txStyles>
    <p:titleStyle>
      <a:lvl1pPr algn="l" defTabSz="674324" rtl="0" eaLnBrk="1" latinLnBrk="0" hangingPunct="1">
        <a:lnSpc>
          <a:spcPts val="5350"/>
        </a:lnSpc>
        <a:spcBef>
          <a:spcPct val="0"/>
        </a:spcBef>
        <a:buNone/>
        <a:defRPr sz="4400" kern="1200">
          <a:solidFill>
            <a:srgbClr val="585450"/>
          </a:solidFill>
          <a:latin typeface="Myriad Pro Semibold"/>
          <a:ea typeface="+mj-ea"/>
          <a:cs typeface="+mj-cs"/>
        </a:defRPr>
      </a:lvl1pPr>
    </p:titleStyle>
    <p:bodyStyle>
      <a:lvl1pPr marL="288000" marR="0" indent="0" algn="l" defTabSz="674324" rtl="0" eaLnBrk="1" fontAlgn="auto" latinLnBrk="0" hangingPunct="1">
        <a:lnSpc>
          <a:spcPts val="4400"/>
        </a:lnSpc>
        <a:spcBef>
          <a:spcPts val="0"/>
        </a:spcBef>
        <a:spcAft>
          <a:spcPts val="1000"/>
        </a:spcAft>
        <a:buClrTx/>
        <a:buSzTx/>
        <a:buFontTx/>
        <a:buNone/>
        <a:tabLst/>
        <a:defRPr sz="3700" kern="1200" baseline="0">
          <a:solidFill>
            <a:srgbClr val="585450"/>
          </a:solidFill>
          <a:latin typeface="Minion Pro"/>
          <a:ea typeface="+mn-ea"/>
          <a:cs typeface="Minion Pro"/>
        </a:defRPr>
      </a:lvl1pPr>
      <a:lvl2pPr marL="288000" indent="-288000" algn="l" defTabSz="674324" rtl="0" eaLnBrk="1" latinLnBrk="0" hangingPunct="1">
        <a:lnSpc>
          <a:spcPts val="4400"/>
        </a:lnSpc>
        <a:spcBef>
          <a:spcPts val="0"/>
        </a:spcBef>
        <a:spcAft>
          <a:spcPts val="1000"/>
        </a:spcAft>
        <a:buSzPct val="80000"/>
        <a:buFont typeface="Arial"/>
        <a:buChar char="•"/>
        <a:defRPr sz="3700" kern="1200">
          <a:solidFill>
            <a:srgbClr val="585450"/>
          </a:solidFill>
          <a:latin typeface="Minion Pro"/>
          <a:ea typeface="+mn-ea"/>
          <a:cs typeface="Minion Pro"/>
        </a:defRPr>
      </a:lvl2pPr>
      <a:lvl3pPr marL="284400" indent="-234000" algn="l" defTabSz="674324" rtl="0" eaLnBrk="1" latinLnBrk="0" hangingPunct="1">
        <a:lnSpc>
          <a:spcPts val="3300"/>
        </a:lnSpc>
        <a:spcBef>
          <a:spcPts val="0"/>
        </a:spcBef>
        <a:spcAft>
          <a:spcPts val="600"/>
        </a:spcAft>
        <a:buSzPct val="60000"/>
        <a:buFont typeface="Arial"/>
        <a:buChar char="•"/>
        <a:defRPr sz="2800" kern="1200" baseline="0">
          <a:solidFill>
            <a:srgbClr val="585450"/>
          </a:solidFill>
          <a:latin typeface="Minion Pro"/>
          <a:ea typeface="+mn-ea"/>
          <a:cs typeface="Minion Pro"/>
        </a:defRPr>
      </a:lvl3pPr>
      <a:lvl4pPr marL="269875" indent="0" algn="l" defTabSz="674324" rtl="0" eaLnBrk="1" latinLnBrk="0" hangingPunct="1">
        <a:spcBef>
          <a:spcPct val="20000"/>
        </a:spcBef>
        <a:buFont typeface="Arial"/>
        <a:buNone/>
        <a:defRPr sz="2800" kern="1200">
          <a:solidFill>
            <a:srgbClr val="585450"/>
          </a:solidFill>
          <a:latin typeface="Minion Pro"/>
          <a:ea typeface="+mn-ea"/>
          <a:cs typeface="Minion Pro"/>
        </a:defRPr>
      </a:lvl4pPr>
      <a:lvl5pPr marL="288000" indent="0" algn="l" defTabSz="674324" rtl="0" eaLnBrk="1" latinLnBrk="0" hangingPunct="1">
        <a:spcBef>
          <a:spcPts val="1500"/>
        </a:spcBef>
        <a:buFont typeface="Arial"/>
        <a:buNone/>
        <a:defRPr sz="2800" b="0" i="1" kern="1200" baseline="0">
          <a:solidFill>
            <a:srgbClr val="585450"/>
          </a:solidFill>
          <a:latin typeface="Minion Pro"/>
          <a:ea typeface="+mn-ea"/>
          <a:cs typeface="Minion Pro"/>
        </a:defRPr>
      </a:lvl5pPr>
      <a:lvl6pPr marL="288000" indent="0" algn="l" defTabSz="674324" rtl="0" eaLnBrk="1" latinLnBrk="0" hangingPunct="1">
        <a:spcBef>
          <a:spcPct val="20000"/>
        </a:spcBef>
        <a:buFont typeface="Arial"/>
        <a:buNone/>
        <a:defRPr sz="2200" kern="1200">
          <a:solidFill>
            <a:srgbClr val="585450"/>
          </a:solidFill>
          <a:latin typeface="Myriad Pro"/>
          <a:ea typeface="+mn-ea"/>
          <a:cs typeface="Myriad Pro"/>
        </a:defRPr>
      </a:lvl6pPr>
      <a:lvl7pPr marL="4383108" indent="-337162" algn="l" defTabSz="67432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57432" indent="-337162" algn="l" defTabSz="67432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731756" indent="-337162" algn="l" defTabSz="67432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4324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48649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22973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97297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1621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45946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20270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94594" algn="l" defTabSz="6743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idx="4294967295"/>
          </p:nvPr>
        </p:nvSpPr>
        <p:spPr>
          <a:xfrm>
            <a:off x="1002734" y="3168502"/>
            <a:ext cx="11170216" cy="22266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GB" sz="4800" dirty="0">
                <a:solidFill>
                  <a:srgbClr val="E2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Germany: </a:t>
            </a:r>
            <a:br>
              <a:rPr lang="en-GB" sz="4800">
                <a:solidFill>
                  <a:srgbClr val="E2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800" dirty="0">
                <a:solidFill>
                  <a:srgbClr val="E2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GB" sz="4800">
                <a:solidFill>
                  <a:srgbClr val="E2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pdate </a:t>
            </a:r>
            <a:r>
              <a:rPr lang="en-GB" sz="4800" dirty="0">
                <a:solidFill>
                  <a:srgbClr val="E2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recent policy developments relating to informal care(</a:t>
            </a:r>
            <a:r>
              <a:rPr lang="en-GB" sz="4800" dirty="0" err="1">
                <a:solidFill>
                  <a:srgbClr val="E2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ers</a:t>
            </a:r>
            <a:r>
              <a:rPr lang="en-GB" sz="4800" dirty="0">
                <a:solidFill>
                  <a:srgbClr val="E2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4800" dirty="0">
              <a:latin typeface="Cambria" panose="02040503050406030204" pitchFamily="18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4294967295"/>
          </p:nvPr>
        </p:nvSpPr>
        <p:spPr>
          <a:xfrm>
            <a:off x="1002733" y="6000197"/>
            <a:ext cx="9608117" cy="1313380"/>
          </a:xfrm>
        </p:spPr>
        <p:txBody>
          <a:bodyPr/>
          <a:lstStyle/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GB" sz="2800" u="none" strike="noStrike" baseline="0" dirty="0">
                <a:solidFill>
                  <a:schemeClr val="tx1"/>
                </a:solidFill>
                <a:latin typeface="+mj-lt"/>
              </a:rPr>
              <a:t>Eurocarers Policy Working Group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Vienna, 10 April 2025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Sebastian Fischer</a:t>
            </a:r>
            <a:endParaRPr lang="en-GB" sz="2800" u="none" strike="noStrike" baseline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6224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CAE194-B1FD-EC92-C4D7-90F9FE8B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99" y="1011021"/>
            <a:ext cx="11197125" cy="777850"/>
          </a:xfrm>
        </p:spPr>
        <p:txBody>
          <a:bodyPr/>
          <a:lstStyle/>
          <a:p>
            <a:r>
              <a:rPr lang="en-GB" sz="4000" dirty="0">
                <a:solidFill>
                  <a:srgbClr val="C00000"/>
                </a:solidFill>
                <a:latin typeface="Cambria" panose="02040503050406030204" pitchFamily="18" charset="0"/>
              </a:rPr>
              <a:t>Voice of Carers</a:t>
            </a:r>
          </a:p>
        </p:txBody>
      </p:sp>
      <p:pic>
        <p:nvPicPr>
          <p:cNvPr id="5" name="Grafik 4" descr="Ein Bild, das draußen, Kleidung, Baum, Person enthält.&#10;&#10;KI-generierte Inhalte können fehlerhaft sein.">
            <a:extLst>
              <a:ext uri="{FF2B5EF4-FFF2-40B4-BE49-F238E27FC236}">
                <a16:creationId xmlns:a16="http://schemas.microsoft.com/office/drawing/2014/main" id="{E695B0B0-29C2-0628-42F2-0F6510FF66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646" y="3851031"/>
            <a:ext cx="12570003" cy="464368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8088A5E-9609-43C8-7B06-48B39CDB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184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7280-403D-0A74-244B-F2DD8804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79A255-D56E-B8B7-0209-2ED0901E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00" y="1071033"/>
            <a:ext cx="8763237" cy="783602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75000"/>
              <a:tabLst>
                <a:tab pos="457200" algn="l"/>
              </a:tabLst>
            </a:pPr>
            <a:r>
              <a:rPr lang="en-GB" sz="40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Pflegenotstand</a:t>
            </a:r>
            <a:r>
              <a:rPr lang="en-GB" sz="4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GB" sz="40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Care Emergency</a:t>
            </a:r>
            <a:endParaRPr lang="en-GB" sz="4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8B2F89-BDCE-151A-64C1-2EC788EDE31F}"/>
              </a:ext>
            </a:extLst>
          </p:cNvPr>
          <p:cNvSpPr txBox="1"/>
          <p:nvPr/>
        </p:nvSpPr>
        <p:spPr>
          <a:xfrm>
            <a:off x="1004399" y="2239299"/>
            <a:ext cx="104431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Growing care demand (demographic change)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Lack of professional care staff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Care entitlements can‘t be realised</a:t>
            </a:r>
          </a:p>
          <a:p>
            <a:pPr marL="1131524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585450"/>
                </a:solidFill>
                <a:latin typeface="+mj-lt"/>
                <a:cs typeface="Minion Pro"/>
              </a:rPr>
              <a:t>Services often do not exist, or cannot provide care required</a:t>
            </a:r>
          </a:p>
          <a:p>
            <a:pPr marL="1131524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585450"/>
                </a:solidFill>
                <a:latin typeface="+mj-lt"/>
                <a:cs typeface="Minion Pro"/>
              </a:rPr>
              <a:t>Care services are largely unaffordable (ind. contributions)</a:t>
            </a:r>
          </a:p>
          <a:p>
            <a:pPr marL="1131524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585450"/>
                </a:solidFill>
                <a:latin typeface="+mj-lt"/>
                <a:cs typeface="Minion Pro"/>
              </a:rPr>
              <a:t>inadequate re-financing of services provided by care providers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Massive bureaucracy – little flexibility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3200" b="1" dirty="0" err="1">
                <a:solidFill>
                  <a:srgbClr val="585450"/>
                </a:solidFill>
                <a:latin typeface="+mj-lt"/>
                <a:cs typeface="Minion Pro"/>
              </a:rPr>
              <a:t>Pflege</a:t>
            </a:r>
            <a:r>
              <a:rPr lang="en-GB" sz="3200" b="1" dirty="0">
                <a:solidFill>
                  <a:srgbClr val="585450"/>
                </a:solidFill>
                <a:latin typeface="+mj-lt"/>
                <a:cs typeface="Minion Pro"/>
              </a:rPr>
              <a:t> Triage</a:t>
            </a: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: no obligation in German law that people with high care needs need to be provided for</a:t>
            </a:r>
          </a:p>
        </p:txBody>
      </p:sp>
    </p:spTree>
    <p:extLst>
      <p:ext uri="{BB962C8B-B14F-4D97-AF65-F5344CB8AC3E}">
        <p14:creationId xmlns:p14="http://schemas.microsoft.com/office/powerpoint/2010/main" val="351997701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5179-8DFF-9C3E-02F9-147DEAF2D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1ED6CB-ACCF-8330-F6C3-D5D96939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00" y="1071033"/>
            <a:ext cx="11816250" cy="783602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75000"/>
              <a:tabLst>
                <a:tab pos="457200" algn="l"/>
              </a:tabLst>
            </a:pPr>
            <a:r>
              <a:rPr lang="en-GB" sz="4000" i="1" dirty="0" err="1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wir</a:t>
            </a:r>
            <a:r>
              <a:rPr lang="en-GB" sz="4000" i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4000" i="1" dirty="0" err="1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pflegen</a:t>
            </a:r>
            <a:r>
              <a:rPr lang="en-GB" sz="4000" i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4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Advocacy (</a:t>
            </a:r>
            <a:r>
              <a:rPr lang="en-GB" sz="40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Interessenvertretung</a:t>
            </a:r>
            <a:r>
              <a:rPr lang="en-GB" sz="40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en-GB" sz="4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3CD4B8-6040-A355-65B9-B3E02BDA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6439">
            <a:off x="1644255" y="2061028"/>
            <a:ext cx="4306353" cy="610066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B6B9BA-21ED-92D0-0015-57E10965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3881">
            <a:off x="6760769" y="2073447"/>
            <a:ext cx="4381473" cy="62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7337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C292E-7E3D-0473-4B71-854711408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86B2FBC-D447-2A10-A087-8D65184C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00" y="1071033"/>
            <a:ext cx="7378914" cy="783602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75000"/>
              <a:tabLst>
                <a:tab pos="457200" algn="l"/>
              </a:tabLst>
            </a:pPr>
            <a:r>
              <a:rPr lang="en-GB" sz="40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Coalition Negotiations 2025</a:t>
            </a:r>
            <a:endParaRPr lang="en-GB" sz="4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8D8177-22F9-4FCE-40AA-E56E05BCB919}"/>
              </a:ext>
            </a:extLst>
          </p:cNvPr>
          <p:cNvSpPr txBox="1"/>
          <p:nvPr/>
        </p:nvSpPr>
        <p:spPr>
          <a:xfrm>
            <a:off x="1004399" y="2239299"/>
            <a:ext cx="130978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AG 6 Gesundheit und </a:t>
            </a:r>
            <a:r>
              <a:rPr lang="en-GB" sz="3200" dirty="0" err="1">
                <a:solidFill>
                  <a:srgbClr val="585450"/>
                </a:solidFill>
                <a:latin typeface="+mj-lt"/>
                <a:cs typeface="Minion Pro"/>
              </a:rPr>
              <a:t>Pflege</a:t>
            </a: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 – </a:t>
            </a:r>
            <a:r>
              <a:rPr lang="en-GB" sz="3200" dirty="0" err="1">
                <a:solidFill>
                  <a:srgbClr val="585450"/>
                </a:solidFill>
                <a:latin typeface="+mj-lt"/>
                <a:cs typeface="Minion Pro"/>
              </a:rPr>
              <a:t>Seite</a:t>
            </a: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 3</a:t>
            </a:r>
          </a:p>
          <a:p>
            <a:pPr>
              <a:spcBef>
                <a:spcPts val="1800"/>
              </a:spcBef>
              <a:buNone/>
            </a:pPr>
            <a:r>
              <a:rPr lang="en-GB" sz="3200" dirty="0">
                <a:latin typeface="+mj-lt"/>
                <a:cs typeface="Minion Pro"/>
              </a:rPr>
              <a:t>“The provision of care is a challenge for a whole generation. For this, we require a </a:t>
            </a:r>
            <a:r>
              <a:rPr lang="en-GB" sz="3200" b="1" dirty="0">
                <a:latin typeface="+mj-lt"/>
                <a:cs typeface="Minion Pro"/>
              </a:rPr>
              <a:t>paradigm shift towards greater trust and less bureaucracy</a:t>
            </a:r>
            <a:r>
              <a:rPr lang="en-GB" sz="3200" dirty="0">
                <a:latin typeface="+mj-lt"/>
                <a:cs typeface="Minion Pro"/>
              </a:rPr>
              <a:t>. We will quickly work up </a:t>
            </a:r>
            <a:r>
              <a:rPr lang="en-GB" sz="3200" b="1" dirty="0">
                <a:latin typeface="+mj-lt"/>
                <a:cs typeface="Minion Pro"/>
              </a:rPr>
              <a:t>substantial care reform measures which will make the system simpler, more flexible and affordable.</a:t>
            </a:r>
            <a:r>
              <a:rPr lang="en-GB" sz="3200" dirty="0">
                <a:latin typeface="+mj-lt"/>
                <a:cs typeface="Minion Pro"/>
              </a:rPr>
              <a:t> We will </a:t>
            </a:r>
            <a:r>
              <a:rPr lang="en-GB" sz="3200" b="1" dirty="0">
                <a:latin typeface="+mj-lt"/>
                <a:cs typeface="Minion Pro"/>
              </a:rPr>
              <a:t>limit individual financial contributions </a:t>
            </a:r>
            <a:r>
              <a:rPr lang="en-GB" sz="3200" dirty="0">
                <a:latin typeface="+mj-lt"/>
                <a:cs typeface="Minion Pro"/>
              </a:rPr>
              <a:t>to care, </a:t>
            </a:r>
            <a:r>
              <a:rPr lang="en-GB" sz="3200" b="1" dirty="0">
                <a:latin typeface="+mj-lt"/>
                <a:cs typeface="Minion Pro"/>
              </a:rPr>
              <a:t>strengthen informal carers, combine care entitlements</a:t>
            </a:r>
            <a:r>
              <a:rPr lang="en-GB" sz="3200" dirty="0">
                <a:latin typeface="+mj-lt"/>
                <a:cs typeface="Minion Pro"/>
              </a:rPr>
              <a:t> for acute situations and strengthen cross-sectoral care provision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95B995C-8C2E-1D2F-839D-8F2E5CA0FAD6}"/>
              </a:ext>
            </a:extLst>
          </p:cNvPr>
          <p:cNvSpPr txBox="1"/>
          <p:nvPr/>
        </p:nvSpPr>
        <p:spPr>
          <a:xfrm>
            <a:off x="1004399" y="6253494"/>
            <a:ext cx="10989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effectLst/>
                <a:latin typeface="+mj-lt"/>
              </a:rPr>
              <a:t>„Die </a:t>
            </a:r>
            <a:r>
              <a:rPr lang="en-GB" sz="1800" b="0" i="0" u="none" strike="noStrike" dirty="0" err="1">
                <a:effectLst/>
                <a:latin typeface="+mj-lt"/>
              </a:rPr>
              <a:t>Herausforderungen</a:t>
            </a:r>
            <a:r>
              <a:rPr lang="en-GB" sz="1800" b="0" i="0" u="none" strike="noStrike" dirty="0">
                <a:effectLst/>
                <a:latin typeface="+mj-lt"/>
              </a:rPr>
              <a:t> in der </a:t>
            </a:r>
            <a:r>
              <a:rPr lang="en-GB" sz="1800" b="0" i="0" u="none" strike="noStrike" dirty="0" err="1">
                <a:effectLst/>
                <a:latin typeface="+mj-lt"/>
              </a:rPr>
              <a:t>Pflege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zu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bewältigen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ist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eine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Generationenaufgabe</a:t>
            </a:r>
            <a:r>
              <a:rPr lang="en-GB" sz="1800" b="0" i="0" u="none" strike="noStrike" dirty="0">
                <a:effectLst/>
                <a:latin typeface="+mj-lt"/>
              </a:rPr>
              <a:t>. Dazu </a:t>
            </a:r>
            <a:r>
              <a:rPr lang="en-GB" sz="1800" b="0" i="0" u="none" strike="noStrike" dirty="0" err="1">
                <a:effectLst/>
                <a:latin typeface="+mj-lt"/>
              </a:rPr>
              <a:t>braucht</a:t>
            </a:r>
            <a:r>
              <a:rPr lang="en-GB" sz="1800" b="0" i="0" u="none" strike="noStrike" dirty="0">
                <a:effectLst/>
                <a:latin typeface="+mj-lt"/>
              </a:rPr>
              <a:t> es </a:t>
            </a:r>
            <a:r>
              <a:rPr lang="en-GB" sz="1800" b="0" i="0" u="none" strike="noStrike" dirty="0" err="1">
                <a:effectLst/>
                <a:latin typeface="+mj-lt"/>
              </a:rPr>
              <a:t>einen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Paradigmenwechsel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hin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zu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mehr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Vertrauen</a:t>
            </a:r>
            <a:r>
              <a:rPr lang="en-GB" sz="1800" b="0" i="0" u="none" strike="noStrike" dirty="0">
                <a:effectLst/>
                <a:latin typeface="+mj-lt"/>
              </a:rPr>
              <a:t> und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weniger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Bürokratie</a:t>
            </a:r>
            <a:r>
              <a:rPr lang="en-GB" sz="1800" b="0" i="0" u="none" strike="noStrike" dirty="0">
                <a:effectLst/>
                <a:latin typeface="+mj-lt"/>
              </a:rPr>
              <a:t>. Wir </a:t>
            </a:r>
            <a:r>
              <a:rPr lang="en-GB" sz="1800" b="0" i="0" u="none" strike="noStrike" dirty="0" err="1">
                <a:effectLst/>
                <a:latin typeface="+mj-lt"/>
              </a:rPr>
              <a:t>erarbeiten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zügig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eine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große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Pflegereform</a:t>
            </a:r>
            <a:r>
              <a:rPr lang="en-GB" sz="1800" b="0" i="0" u="none" strike="noStrike" dirty="0">
                <a:effectLst/>
                <a:latin typeface="+mj-lt"/>
              </a:rPr>
              <a:t>, die das System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einfacher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,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flexibler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und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bezahlbarer</a:t>
            </a:r>
            <a:r>
              <a:rPr lang="en-GB" sz="1800" b="0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macht</a:t>
            </a:r>
            <a:r>
              <a:rPr lang="en-GB" sz="1800" b="0" i="0" u="none" strike="noStrike" dirty="0">
                <a:effectLst/>
                <a:latin typeface="+mj-lt"/>
              </a:rPr>
              <a:t>. Wir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begrenzen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pflegebedingte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Eigenanteile</a:t>
            </a:r>
            <a:r>
              <a:rPr lang="en-GB" sz="1800" b="0" i="0" u="none" strike="noStrike" dirty="0">
                <a:solidFill>
                  <a:srgbClr val="C00000"/>
                </a:solidFill>
                <a:effectLst/>
                <a:latin typeface="+mj-lt"/>
              </a:rPr>
              <a:t>,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stärken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pflegende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Angehörige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,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bündeln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bestehende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+mj-lt"/>
              </a:rPr>
              <a:t>Leistungen</a:t>
            </a:r>
            <a:r>
              <a:rPr lang="en-GB" sz="1800" b="0" i="0" u="none" strike="noStrike" dirty="0">
                <a:effectLst/>
                <a:latin typeface="+mj-lt"/>
              </a:rPr>
              <a:t>, </a:t>
            </a:r>
            <a:r>
              <a:rPr lang="en-GB" sz="1800" b="0" i="0" u="none" strike="noStrike" dirty="0" err="1">
                <a:effectLst/>
                <a:latin typeface="+mj-lt"/>
              </a:rPr>
              <a:t>bauen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Versorgungsangebote</a:t>
            </a:r>
            <a:r>
              <a:rPr lang="en-GB" sz="1800" b="0" i="0" u="none" strike="noStrike" dirty="0">
                <a:effectLst/>
                <a:latin typeface="+mj-lt"/>
              </a:rPr>
              <a:t> für </a:t>
            </a:r>
            <a:r>
              <a:rPr lang="en-GB" sz="1800" b="0" i="0" u="none" strike="noStrike" dirty="0" err="1">
                <a:effectLst/>
                <a:latin typeface="+mj-lt"/>
              </a:rPr>
              <a:t>pflegerische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Akutsituationen</a:t>
            </a:r>
            <a:r>
              <a:rPr lang="en-GB" sz="1800" b="0" i="0" u="none" strike="noStrike" dirty="0">
                <a:effectLst/>
                <a:latin typeface="+mj-lt"/>
              </a:rPr>
              <a:t> auf und </a:t>
            </a:r>
            <a:r>
              <a:rPr lang="en-GB" sz="1800" b="0" i="0" u="none" strike="noStrike" dirty="0" err="1">
                <a:effectLst/>
                <a:latin typeface="+mj-lt"/>
              </a:rPr>
              <a:t>stärken</a:t>
            </a:r>
            <a:r>
              <a:rPr lang="en-GB" sz="1800" b="0" i="0" u="none" strike="noStrike" dirty="0">
                <a:effectLst/>
                <a:latin typeface="+mj-lt"/>
              </a:rPr>
              <a:t> die </a:t>
            </a:r>
            <a:r>
              <a:rPr lang="en-GB" sz="1800" b="0" i="0" u="none" strike="noStrike" dirty="0" err="1">
                <a:effectLst/>
                <a:latin typeface="+mj-lt"/>
              </a:rPr>
              <a:t>sektorenübergreifende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pflegerische</a:t>
            </a:r>
            <a:r>
              <a:rPr lang="en-GB" sz="1800" b="0" i="0" u="none" strike="noStrike" dirty="0"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effectLst/>
                <a:latin typeface="+mj-lt"/>
              </a:rPr>
              <a:t>Versorgung</a:t>
            </a:r>
            <a:r>
              <a:rPr lang="en-GB" sz="1800" b="0" i="0" u="none" strike="noStrike" dirty="0">
                <a:effectLst/>
                <a:latin typeface="+mj-lt"/>
              </a:rPr>
              <a:t>.“</a:t>
            </a:r>
            <a:endParaRPr lang="en-GB" sz="1800" dirty="0">
              <a:solidFill>
                <a:srgbClr val="585450"/>
              </a:solidFill>
              <a:latin typeface="+mj-lt"/>
              <a:cs typeface="Minion Pro"/>
            </a:endParaRPr>
          </a:p>
          <a:p>
            <a:endParaRPr lang="en-GB" sz="1800" dirty="0" err="1">
              <a:solidFill>
                <a:srgbClr val="58545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41284640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66F12-73BB-80E0-2DB6-F1266A9EB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C67578-291F-0A78-93F2-B23B99DC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00" y="1071033"/>
            <a:ext cx="7378914" cy="783602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75000"/>
              <a:tabLst>
                <a:tab pos="457200" algn="l"/>
              </a:tabLst>
            </a:pPr>
            <a:r>
              <a:rPr lang="en-GB" sz="40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Koalitionsverhandlungen</a:t>
            </a:r>
            <a:r>
              <a:rPr lang="en-GB" sz="40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2025</a:t>
            </a:r>
            <a:endParaRPr lang="en-GB" sz="4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E380B9D-D087-1C27-C884-05DBD1F86BAF}"/>
              </a:ext>
            </a:extLst>
          </p:cNvPr>
          <p:cNvSpPr txBox="1"/>
          <p:nvPr/>
        </p:nvSpPr>
        <p:spPr>
          <a:xfrm>
            <a:off x="1004399" y="2239299"/>
            <a:ext cx="1222640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None/>
            </a:pP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AG 7</a:t>
            </a:r>
            <a:r>
              <a:rPr lang="en-GB" sz="3200" b="1" dirty="0">
                <a:solidFill>
                  <a:srgbClr val="151617"/>
                </a:solidFill>
                <a:effectLst/>
                <a:latin typeface="+mj-lt"/>
              </a:rPr>
              <a:t> </a:t>
            </a:r>
            <a:r>
              <a:rPr lang="en-GB" sz="3200" dirty="0" err="1">
                <a:solidFill>
                  <a:srgbClr val="151617"/>
                </a:solidFill>
                <a:effectLst/>
                <a:latin typeface="+mj-lt"/>
              </a:rPr>
              <a:t>Familie</a:t>
            </a:r>
            <a:r>
              <a:rPr lang="en-GB" sz="3200" dirty="0">
                <a:solidFill>
                  <a:srgbClr val="151617"/>
                </a:solidFill>
                <a:effectLst/>
                <a:latin typeface="+mj-lt"/>
              </a:rPr>
              <a:t>, Frauen, </a:t>
            </a:r>
            <a:r>
              <a:rPr lang="en-GB" sz="3200" dirty="0" err="1">
                <a:solidFill>
                  <a:srgbClr val="151617"/>
                </a:solidFill>
                <a:effectLst/>
                <a:latin typeface="+mj-lt"/>
              </a:rPr>
              <a:t>Jugend</a:t>
            </a:r>
            <a:r>
              <a:rPr lang="en-GB" sz="3200" dirty="0">
                <a:solidFill>
                  <a:srgbClr val="151617"/>
                </a:solidFill>
                <a:effectLst/>
                <a:latin typeface="+mj-lt"/>
              </a:rPr>
              <a:t>, </a:t>
            </a:r>
            <a:r>
              <a:rPr lang="en-GB" sz="3200" dirty="0" err="1">
                <a:solidFill>
                  <a:srgbClr val="151617"/>
                </a:solidFill>
                <a:effectLst/>
                <a:latin typeface="+mj-lt"/>
              </a:rPr>
              <a:t>Senioren</a:t>
            </a:r>
            <a:r>
              <a:rPr lang="en-GB" sz="3200" dirty="0">
                <a:solidFill>
                  <a:srgbClr val="151617"/>
                </a:solidFill>
                <a:effectLst/>
                <a:latin typeface="+mj-lt"/>
              </a:rPr>
              <a:t> und </a:t>
            </a:r>
            <a:r>
              <a:rPr lang="en-GB" sz="3200" dirty="0" err="1">
                <a:solidFill>
                  <a:srgbClr val="151617"/>
                </a:solidFill>
                <a:effectLst/>
                <a:latin typeface="+mj-lt"/>
              </a:rPr>
              <a:t>Demokratie</a:t>
            </a:r>
            <a:r>
              <a:rPr lang="en-GB" sz="3200" dirty="0">
                <a:solidFill>
                  <a:srgbClr val="151617"/>
                </a:solidFill>
                <a:effectLst/>
                <a:latin typeface="+mj-lt"/>
              </a:rPr>
              <a:t> - </a:t>
            </a:r>
            <a:r>
              <a:rPr lang="en-GB" sz="3200" dirty="0" err="1">
                <a:solidFill>
                  <a:srgbClr val="151617"/>
                </a:solidFill>
                <a:effectLst/>
                <a:latin typeface="+mj-lt"/>
              </a:rPr>
              <a:t>Seite</a:t>
            </a:r>
            <a:r>
              <a:rPr lang="en-GB" sz="3200" dirty="0">
                <a:solidFill>
                  <a:srgbClr val="151617"/>
                </a:solidFill>
                <a:effectLst/>
                <a:latin typeface="+mj-lt"/>
              </a:rPr>
              <a:t> 5</a:t>
            </a:r>
          </a:p>
          <a:p>
            <a:pPr>
              <a:spcBef>
                <a:spcPts val="1800"/>
              </a:spcBef>
              <a:buNone/>
            </a:pPr>
            <a:r>
              <a:rPr lang="en-GB" sz="3200" dirty="0">
                <a:solidFill>
                  <a:srgbClr val="151617"/>
                </a:solidFill>
                <a:latin typeface="+mj-lt"/>
              </a:rPr>
              <a:t>“We aim to combine entitlements of the ‘</a:t>
            </a:r>
            <a:r>
              <a:rPr lang="en-GB" sz="3200" b="1" dirty="0" err="1">
                <a:solidFill>
                  <a:srgbClr val="151617"/>
                </a:solidFill>
                <a:latin typeface="+mj-lt"/>
              </a:rPr>
              <a:t>Pflege</a:t>
            </a:r>
            <a:r>
              <a:rPr lang="en-GB" sz="3200" dirty="0" err="1">
                <a:solidFill>
                  <a:srgbClr val="151617"/>
                </a:solidFill>
                <a:latin typeface="+mj-lt"/>
              </a:rPr>
              <a:t>zeitgesetz</a:t>
            </a:r>
            <a:r>
              <a:rPr lang="en-GB" sz="3200" dirty="0">
                <a:solidFill>
                  <a:srgbClr val="151617"/>
                </a:solidFill>
                <a:latin typeface="+mj-lt"/>
              </a:rPr>
              <a:t>’ and the ‘</a:t>
            </a:r>
            <a:r>
              <a:rPr lang="en-GB" sz="3200" b="1" dirty="0" err="1">
                <a:solidFill>
                  <a:srgbClr val="151617"/>
                </a:solidFill>
                <a:latin typeface="+mj-lt"/>
              </a:rPr>
              <a:t>Familien</a:t>
            </a:r>
            <a:r>
              <a:rPr lang="en-GB" sz="3200" dirty="0" err="1">
                <a:solidFill>
                  <a:srgbClr val="151617"/>
                </a:solidFill>
                <a:latin typeface="+mj-lt"/>
              </a:rPr>
              <a:t>zeitgesetz</a:t>
            </a:r>
            <a:r>
              <a:rPr lang="en-GB" sz="3200" dirty="0">
                <a:solidFill>
                  <a:srgbClr val="151617"/>
                </a:solidFill>
                <a:latin typeface="+mj-lt"/>
              </a:rPr>
              <a:t>’, make care leave more flexible and accessible to more family members. We are exploring the introduction of a right to </a:t>
            </a:r>
            <a:r>
              <a:rPr lang="en-GB" sz="3200" b="1" dirty="0" err="1">
                <a:solidFill>
                  <a:srgbClr val="151617"/>
                </a:solidFill>
                <a:latin typeface="+mj-lt"/>
              </a:rPr>
              <a:t>Familienpflegegeld</a:t>
            </a:r>
            <a:r>
              <a:rPr lang="en-GB" sz="3200" dirty="0">
                <a:solidFill>
                  <a:srgbClr val="151617"/>
                </a:solidFill>
                <a:latin typeface="+mj-lt"/>
              </a:rPr>
              <a:t>.”</a:t>
            </a:r>
          </a:p>
          <a:p>
            <a:pPr>
              <a:spcBef>
                <a:spcPts val="1800"/>
              </a:spcBef>
              <a:buNone/>
            </a:pPr>
            <a:r>
              <a:rPr lang="en-GB" sz="2400" dirty="0" err="1">
                <a:solidFill>
                  <a:srgbClr val="151617"/>
                </a:solidFill>
                <a:latin typeface="+mj-lt"/>
              </a:rPr>
              <a:t>PflegeZG</a:t>
            </a:r>
            <a:r>
              <a:rPr lang="en-GB" sz="2400" dirty="0">
                <a:solidFill>
                  <a:srgbClr val="151617"/>
                </a:solidFill>
                <a:latin typeface="+mj-lt"/>
              </a:rPr>
              <a:t> = only in businesses with 15+ employees; max 6 months care leave at 90% of net salary, paid by care insurance. 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err="1">
                <a:solidFill>
                  <a:srgbClr val="151617"/>
                </a:solidFill>
                <a:latin typeface="+mj-lt"/>
              </a:rPr>
              <a:t>FamilienPZG</a:t>
            </a:r>
            <a:r>
              <a:rPr lang="en-GB" sz="2400" dirty="0">
                <a:solidFill>
                  <a:srgbClr val="151617"/>
                </a:solidFill>
                <a:latin typeface="+mj-lt"/>
              </a:rPr>
              <a:t> = only businesses with 25+ employees; max 24 months reduction to 15 Hours, with loss of earnings, but opportunity to take out a loan</a:t>
            </a:r>
          </a:p>
          <a:p>
            <a:pPr>
              <a:spcBef>
                <a:spcPts val="1800"/>
              </a:spcBef>
              <a:buNone/>
            </a:pPr>
            <a:endParaRPr lang="en-GB" sz="2800" dirty="0">
              <a:solidFill>
                <a:srgbClr val="151617"/>
              </a:solidFill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ABEC22-FFDC-0D82-9B2F-9A14279B5FC6}"/>
              </a:ext>
            </a:extLst>
          </p:cNvPr>
          <p:cNvSpPr txBox="1"/>
          <p:nvPr/>
        </p:nvSpPr>
        <p:spPr>
          <a:xfrm>
            <a:off x="1004399" y="7086600"/>
            <a:ext cx="1134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+mj-lt"/>
              </a:rPr>
              <a:t>„Wir </a:t>
            </a:r>
            <a:r>
              <a:rPr lang="en-GB" sz="1800" dirty="0" err="1">
                <a:effectLst/>
                <a:latin typeface="+mj-lt"/>
              </a:rPr>
              <a:t>streben</a:t>
            </a:r>
            <a:r>
              <a:rPr lang="en-GB" sz="1800" dirty="0">
                <a:effectLst/>
                <a:latin typeface="+mj-lt"/>
              </a:rPr>
              <a:t> an, das </a:t>
            </a:r>
            <a:r>
              <a:rPr lang="en-GB" sz="1800" b="1" dirty="0" err="1">
                <a:solidFill>
                  <a:srgbClr val="C00000"/>
                </a:solidFill>
                <a:effectLst/>
                <a:latin typeface="+mj-lt"/>
              </a:rPr>
              <a:t>Pflegezeitgesetz</a:t>
            </a:r>
            <a:r>
              <a:rPr lang="en-GB" sz="1800" b="1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dirty="0">
                <a:effectLst/>
                <a:latin typeface="+mj-lt"/>
              </a:rPr>
              <a:t>und das </a:t>
            </a:r>
            <a:r>
              <a:rPr lang="en-GB" sz="1800" b="1" dirty="0" err="1">
                <a:solidFill>
                  <a:srgbClr val="C00000"/>
                </a:solidFill>
                <a:effectLst/>
                <a:latin typeface="+mj-lt"/>
              </a:rPr>
              <a:t>Familienpflegezeitgesetz</a:t>
            </a:r>
            <a:r>
              <a:rPr lang="en-GB" sz="1800" b="1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zusammenzuführen</a:t>
            </a:r>
            <a:r>
              <a:rPr lang="en-GB" sz="1800" dirty="0">
                <a:effectLst/>
                <a:latin typeface="+mj-lt"/>
              </a:rPr>
              <a:t>, die </a:t>
            </a:r>
            <a:r>
              <a:rPr lang="en-GB" sz="1800" dirty="0" err="1">
                <a:effectLst/>
                <a:latin typeface="+mj-lt"/>
              </a:rPr>
              <a:t>Freistellungsansprüche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flexibler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zu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machen</a:t>
            </a:r>
            <a:r>
              <a:rPr lang="en-GB" sz="1800" dirty="0">
                <a:effectLst/>
                <a:latin typeface="+mj-lt"/>
              </a:rPr>
              <a:t> und den Kreis der </a:t>
            </a:r>
            <a:r>
              <a:rPr lang="en-GB" sz="1800" dirty="0" err="1">
                <a:effectLst/>
                <a:latin typeface="+mj-lt"/>
              </a:rPr>
              <a:t>Angehörigen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zu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erweitern</a:t>
            </a:r>
            <a:r>
              <a:rPr lang="en-GB" sz="1800" dirty="0">
                <a:effectLst/>
                <a:latin typeface="+mj-lt"/>
              </a:rPr>
              <a:t>. Wir </a:t>
            </a:r>
            <a:r>
              <a:rPr lang="en-GB" sz="1800" dirty="0" err="1">
                <a:effectLst/>
                <a:latin typeface="+mj-lt"/>
              </a:rPr>
              <a:t>prüfen</a:t>
            </a:r>
            <a:r>
              <a:rPr lang="en-GB" sz="1800" dirty="0">
                <a:effectLst/>
                <a:latin typeface="+mj-lt"/>
              </a:rPr>
              <a:t>, </a:t>
            </a:r>
            <a:r>
              <a:rPr lang="en-GB" sz="1800" dirty="0" err="1">
                <a:effectLst/>
                <a:latin typeface="+mj-lt"/>
              </a:rPr>
              <a:t>wie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perspektivisch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ein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effectLst/>
                <a:latin typeface="+mj-lt"/>
              </a:rPr>
              <a:t>Familienpflegegeld</a:t>
            </a:r>
            <a:r>
              <a:rPr lang="en-GB" sz="1800" dirty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eingeführt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werden</a:t>
            </a:r>
            <a:r>
              <a:rPr lang="en-GB" sz="1800" dirty="0">
                <a:effectLst/>
                <a:latin typeface="+mj-lt"/>
              </a:rPr>
              <a:t> </a:t>
            </a:r>
            <a:r>
              <a:rPr lang="en-GB" sz="1800" dirty="0" err="1">
                <a:effectLst/>
                <a:latin typeface="+mj-lt"/>
              </a:rPr>
              <a:t>kann</a:t>
            </a:r>
            <a:r>
              <a:rPr lang="en-GB" sz="1800" dirty="0">
                <a:effectLst/>
                <a:latin typeface="+mj-lt"/>
              </a:rPr>
              <a:t>. </a:t>
            </a:r>
          </a:p>
          <a:p>
            <a:endParaRPr lang="en-GB" sz="1800" dirty="0" err="1">
              <a:solidFill>
                <a:srgbClr val="58545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56064351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AA1E-2789-0748-A915-BDA030AC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2C1F15B-B8E5-B68B-1028-CBFA4BED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00" y="1071033"/>
            <a:ext cx="7378914" cy="783602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75000"/>
              <a:tabLst>
                <a:tab pos="457200" algn="l"/>
              </a:tabLst>
            </a:pPr>
            <a:r>
              <a:rPr lang="en-GB" sz="40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Coalition Deal 9 April 2025</a:t>
            </a:r>
            <a:endParaRPr lang="en-GB" sz="4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08A0D3-E024-398C-5098-7217D0B51594}"/>
              </a:ext>
            </a:extLst>
          </p:cNvPr>
          <p:cNvSpPr txBox="1"/>
          <p:nvPr/>
        </p:nvSpPr>
        <p:spPr>
          <a:xfrm>
            <a:off x="1004399" y="2239299"/>
            <a:ext cx="1222640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None/>
            </a:pPr>
            <a:r>
              <a:rPr lang="en-GB" sz="3200" dirty="0">
                <a:solidFill>
                  <a:srgbClr val="585450"/>
                </a:solidFill>
                <a:latin typeface="+mj-lt"/>
                <a:cs typeface="Minion Pro"/>
              </a:rPr>
              <a:t>Mixture of immediate, medium- and long-term measures</a:t>
            </a:r>
          </a:p>
          <a:p>
            <a:pPr marL="457200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151617"/>
                </a:solidFill>
                <a:effectLst/>
                <a:latin typeface="+mj-lt"/>
              </a:rPr>
              <a:t>Immediate passing of several legislative proposals already prepared</a:t>
            </a:r>
          </a:p>
          <a:p>
            <a:pPr>
              <a:spcBef>
                <a:spcPts val="600"/>
              </a:spcBef>
              <a:buNone/>
            </a:pPr>
            <a:r>
              <a:rPr lang="en-GB" sz="2800" dirty="0">
                <a:solidFill>
                  <a:srgbClr val="151617"/>
                </a:solidFill>
                <a:latin typeface="+mj-lt"/>
              </a:rPr>
              <a:t>	(includes </a:t>
            </a:r>
            <a:r>
              <a:rPr lang="en-GB" sz="2800" i="1" dirty="0" err="1">
                <a:solidFill>
                  <a:srgbClr val="151617"/>
                </a:solidFill>
                <a:latin typeface="+mj-lt"/>
              </a:rPr>
              <a:t>Pflegekompetenzgesetz</a:t>
            </a:r>
            <a:r>
              <a:rPr lang="en-GB" sz="2800" i="1" dirty="0">
                <a:solidFill>
                  <a:srgbClr val="151617"/>
                </a:solidFill>
                <a:latin typeface="+mj-lt"/>
              </a:rPr>
              <a:t> </a:t>
            </a:r>
            <a:r>
              <a:rPr lang="en-GB" sz="2800" dirty="0">
                <a:solidFill>
                  <a:srgbClr val="151617"/>
                </a:solidFill>
                <a:latin typeface="+mj-lt"/>
              </a:rPr>
              <a:t> with significant advances for carers)</a:t>
            </a:r>
            <a:endParaRPr lang="en-GB" sz="2800" dirty="0">
              <a:solidFill>
                <a:srgbClr val="151617"/>
              </a:solidFill>
              <a:effectLst/>
              <a:latin typeface="+mj-lt"/>
            </a:endParaRPr>
          </a:p>
          <a:p>
            <a:pPr marL="457200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151617"/>
                </a:solidFill>
                <a:effectLst/>
                <a:latin typeface="+mj-lt"/>
              </a:rPr>
              <a:t>Substantial reforms of the care systems (</a:t>
            </a:r>
            <a:r>
              <a:rPr lang="en-GB" sz="3200" i="1" dirty="0" err="1">
                <a:solidFill>
                  <a:srgbClr val="151617"/>
                </a:solidFill>
                <a:effectLst/>
                <a:latin typeface="+mj-lt"/>
              </a:rPr>
              <a:t>große</a:t>
            </a:r>
            <a:r>
              <a:rPr lang="en-GB" sz="3200" i="1" dirty="0">
                <a:solidFill>
                  <a:srgbClr val="151617"/>
                </a:solidFill>
                <a:effectLst/>
                <a:latin typeface="+mj-lt"/>
              </a:rPr>
              <a:t> </a:t>
            </a:r>
            <a:r>
              <a:rPr lang="en-GB" sz="3200" i="1" dirty="0" err="1">
                <a:solidFill>
                  <a:srgbClr val="151617"/>
                </a:solidFill>
                <a:effectLst/>
                <a:latin typeface="+mj-lt"/>
              </a:rPr>
              <a:t>Pflegereform</a:t>
            </a:r>
            <a:r>
              <a:rPr lang="en-GB" sz="3200" dirty="0">
                <a:solidFill>
                  <a:srgbClr val="151617"/>
                </a:solidFill>
                <a:effectLst/>
                <a:latin typeface="+mj-lt"/>
              </a:rPr>
              <a:t>)</a:t>
            </a:r>
          </a:p>
          <a:p>
            <a:pPr marL="457200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151617"/>
                </a:solidFill>
                <a:latin typeface="+mj-lt"/>
              </a:rPr>
              <a:t>Securing the sustainable financing of the care insurance system</a:t>
            </a:r>
          </a:p>
          <a:p>
            <a:pPr marL="457200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151617"/>
                </a:solidFill>
                <a:latin typeface="+mj-lt"/>
              </a:rPr>
              <a:t>Strengthening ‘ambulant’ home-based </a:t>
            </a:r>
            <a:r>
              <a:rPr lang="en-GB" sz="3200" dirty="0" err="1">
                <a:solidFill>
                  <a:srgbClr val="151617"/>
                </a:solidFill>
                <a:latin typeface="+mj-lt"/>
              </a:rPr>
              <a:t>cre</a:t>
            </a:r>
            <a:r>
              <a:rPr lang="en-GB" sz="3200" dirty="0">
                <a:solidFill>
                  <a:srgbClr val="151617"/>
                </a:solidFill>
                <a:latin typeface="+mj-lt"/>
              </a:rPr>
              <a:t> provision</a:t>
            </a:r>
          </a:p>
          <a:p>
            <a:pPr>
              <a:spcBef>
                <a:spcPts val="600"/>
              </a:spcBef>
            </a:pPr>
            <a:r>
              <a:rPr lang="en-GB" sz="2800" dirty="0">
                <a:solidFill>
                  <a:srgbClr val="151617"/>
                </a:solidFill>
                <a:latin typeface="+mj-lt"/>
              </a:rPr>
              <a:t>	(86% - 14% provided by 15,000 care homes and 15,000 homecare services)</a:t>
            </a:r>
          </a:p>
          <a:p>
            <a:pPr marL="457200" indent="-4572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151617"/>
                </a:solidFill>
                <a:latin typeface="+mj-lt"/>
              </a:rPr>
              <a:t>Ensuring entitlements can be accessed, with far less bureaucracy</a:t>
            </a:r>
          </a:p>
          <a:p>
            <a:pPr>
              <a:spcBef>
                <a:spcPts val="1800"/>
              </a:spcBef>
              <a:buNone/>
            </a:pPr>
            <a:endParaRPr lang="en-GB" sz="2800" dirty="0">
              <a:solidFill>
                <a:srgbClr val="15161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38652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C7CE-AD96-C114-F527-1350B8C7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EA0D791-CE08-5237-B975-DA7F28DC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699" y="1071033"/>
            <a:ext cx="11101009" cy="783602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75000"/>
              <a:tabLst>
                <a:tab pos="457200" algn="l"/>
              </a:tabLst>
            </a:pPr>
            <a:r>
              <a:rPr lang="en-GB" sz="4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Bund-Länder </a:t>
            </a:r>
            <a:r>
              <a:rPr lang="en-GB" sz="4000" dirty="0" err="1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Kommission</a:t>
            </a:r>
            <a:r>
              <a:rPr lang="en-GB" sz="4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– report in 2025</a:t>
            </a:r>
            <a:endParaRPr lang="en-GB" sz="4000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7657A7-7F1A-367D-CDFE-DEADDDB457A7}"/>
              </a:ext>
            </a:extLst>
          </p:cNvPr>
          <p:cNvSpPr txBox="1"/>
          <p:nvPr/>
        </p:nvSpPr>
        <p:spPr>
          <a:xfrm>
            <a:off x="1004400" y="2239299"/>
            <a:ext cx="1140234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  <a:t>Relevant ministries with key partners</a:t>
            </a:r>
            <a:r>
              <a:rPr lang="en-GB" sz="2800" dirty="0">
                <a:solidFill>
                  <a:srgbClr val="000000"/>
                </a:solidFill>
                <a:latin typeface="Helvetica" pitchFamily="2" charset="0"/>
              </a:rPr>
              <a:t> – with the remit of developing …</a:t>
            </a: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Options for strengthening unpaid informal carers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Financial limits for individual contributions to care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  <a:t>Merging and focussing service provision – cuts</a:t>
            </a:r>
            <a:r>
              <a:rPr lang="en-GB" sz="2800" dirty="0">
                <a:solidFill>
                  <a:srgbClr val="000000"/>
                </a:solidFill>
                <a:latin typeface="Helvetica" pitchFamily="2" charset="0"/>
              </a:rPr>
              <a:t> or flexibility?</a:t>
            </a: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  <a:t>Developing emergency care provision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Strengthening </a:t>
            </a:r>
            <a: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  <a:t>cross-sectoral care provision</a:t>
            </a:r>
            <a:endParaRPr lang="en-GB" sz="2800" dirty="0">
              <a:solidFill>
                <a:srgbClr val="000000"/>
              </a:solidFill>
              <a:latin typeface="Helvetica" pitchFamily="2" charset="0"/>
            </a:endParaRP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  <a:t>mainstreaming ‚pilot projects‘ </a:t>
            </a:r>
            <a:r>
              <a:rPr lang="en-GB" sz="2800" i="1" dirty="0">
                <a:solidFill>
                  <a:srgbClr val="000000"/>
                </a:solidFill>
                <a:effectLst/>
                <a:latin typeface="Helvetica" pitchFamily="2" charset="0"/>
              </a:rPr>
              <a:t>(„</a:t>
            </a:r>
            <a:r>
              <a:rPr lang="en-GB" sz="2800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stambulant</a:t>
            </a:r>
            <a:r>
              <a:rPr lang="en-GB" sz="2800" i="1" dirty="0">
                <a:solidFill>
                  <a:srgbClr val="000000"/>
                </a:solidFill>
                <a:effectLst/>
                <a:latin typeface="Helvetica" pitchFamily="2" charset="0"/>
              </a:rPr>
              <a:t>“)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latin typeface="Helvetica" pitchFamily="2" charset="0"/>
              </a:rPr>
              <a:t>S</a:t>
            </a:r>
            <a: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  <a:t>timulation of self-provision (= private care provision)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  <a:t>Removal of ‚non-insurance‘ elements from the care insurance (e.g. contribution to </a:t>
            </a:r>
            <a:r>
              <a:rPr lang="en-GB" sz="2800" dirty="0">
                <a:solidFill>
                  <a:srgbClr val="000000"/>
                </a:solidFill>
                <a:latin typeface="Helvetica" pitchFamily="2" charset="0"/>
              </a:rPr>
              <a:t>pension payments for carers)</a:t>
            </a: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7345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wir pfle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700" dirty="0" err="1" smtClean="0">
            <a:solidFill>
              <a:srgbClr val="585450"/>
            </a:solidFill>
            <a:latin typeface="Minion Pro"/>
            <a:cs typeface="Minion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ir pfle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700" dirty="0" err="1" smtClean="0">
            <a:solidFill>
              <a:srgbClr val="585450"/>
            </a:solidFill>
            <a:latin typeface="Minion Pro"/>
            <a:cs typeface="Minion Pro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</vt:lpstr>
      <vt:lpstr>Courier New</vt:lpstr>
      <vt:lpstr>Helvetica</vt:lpstr>
      <vt:lpstr>Minion Pro</vt:lpstr>
      <vt:lpstr>Myriad Pro</vt:lpstr>
      <vt:lpstr>Myriad Pro Semibold</vt:lpstr>
      <vt:lpstr>wir pflegen</vt:lpstr>
      <vt:lpstr>1_wir pflegen</vt:lpstr>
      <vt:lpstr>Germany:  Update on recent policy developments relating to informal care(ers)</vt:lpstr>
      <vt:lpstr>Voice of Carers</vt:lpstr>
      <vt:lpstr>Pflegenotstand - Care Emergency</vt:lpstr>
      <vt:lpstr>wir pflegen Advocacy (Interessenvertretung) </vt:lpstr>
      <vt:lpstr>Coalition Negotiations 2025</vt:lpstr>
      <vt:lpstr>Koalitionsverhandlungen 2025</vt:lpstr>
      <vt:lpstr>Coalition Deal 9 April 2025</vt:lpstr>
      <vt:lpstr>Bund-Länder Kommission – report in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lilienfeld</dc:creator>
  <cp:lastModifiedBy>eurocarers@gmail.com</cp:lastModifiedBy>
  <cp:revision>240</cp:revision>
  <cp:lastPrinted>2024-02-24T13:09:07Z</cp:lastPrinted>
  <dcterms:created xsi:type="dcterms:W3CDTF">2020-05-11T10:56:52Z</dcterms:created>
  <dcterms:modified xsi:type="dcterms:W3CDTF">2025-04-24T16:50:14Z</dcterms:modified>
</cp:coreProperties>
</file>